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Pacifico"/>
      <p:regular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4F3F0F1-69DD-44B6-900F-8880E00C2A36}">
  <a:tblStyle styleId="{14F3F0F1-69DD-44B6-900F-8880E00C2A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Pacific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Merriweather-bold.fntdata"/><Relationship Id="rId14" Type="http://schemas.openxmlformats.org/officeDocument/2006/relationships/slide" Target="slides/slide8.xml"/><Relationship Id="rId36" Type="http://schemas.openxmlformats.org/officeDocument/2006/relationships/font" Target="fonts/Merriweather-regular.fntdata"/><Relationship Id="rId17" Type="http://schemas.openxmlformats.org/officeDocument/2006/relationships/slide" Target="slides/slide11.xml"/><Relationship Id="rId39" Type="http://schemas.openxmlformats.org/officeDocument/2006/relationships/font" Target="fonts/Merriweather-boldItalic.fntdata"/><Relationship Id="rId16" Type="http://schemas.openxmlformats.org/officeDocument/2006/relationships/slide" Target="slides/slide10.xml"/><Relationship Id="rId38" Type="http://schemas.openxmlformats.org/officeDocument/2006/relationships/font" Target="fonts/Merriweather-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d7b22c99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d7b22c99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d7b22c991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d7b22c991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c1085d2c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c1085d2c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c1085d2c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c1085d2c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d7b22c99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d7b22c99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d7b22c991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d7b22c991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d7b22c991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d7b22c991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d7b22c991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d7b22c991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c182dc2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c182dc2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d7b22c99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d7b22c99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c25aa76d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c25aa76d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d7b22c9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d7b22c9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c182dc3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c182dc3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c182dc35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c182dc35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c25aa76d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c25aa76d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c25aa76d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c25aa76d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c25aa76d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c25aa76d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8d7b22c99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d7b22c99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d7b22c99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7b22c99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d7b22c991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d7b22c991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8d7b22c99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d7b22c99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c1085d2c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c1085d2c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d7b22c99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d7b22c99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d7b22c99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d7b22c99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idx="2" type="body"/>
          </p:nvPr>
        </p:nvSpPr>
        <p:spPr>
          <a:xfrm>
            <a:off x="4684550" y="4099175"/>
            <a:ext cx="4459500" cy="1044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000000"/>
                </a:solidFill>
                <a:latin typeface="Times New Roman"/>
                <a:ea typeface="Times New Roman"/>
                <a:cs typeface="Times New Roman"/>
                <a:sym typeface="Times New Roman"/>
              </a:rPr>
              <a:t>ATLANTIS</a:t>
            </a:r>
            <a:endParaRPr sz="17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000000"/>
                </a:solidFill>
                <a:latin typeface="Times New Roman"/>
                <a:ea typeface="Times New Roman"/>
                <a:cs typeface="Times New Roman"/>
                <a:sym typeface="Times New Roman"/>
              </a:rPr>
              <a:t>Snigdha Khanna			</a:t>
            </a:r>
            <a:r>
              <a:rPr lang="en" sz="1700">
                <a:solidFill>
                  <a:srgbClr val="000000"/>
                </a:solidFill>
                <a:latin typeface="Times New Roman"/>
                <a:ea typeface="Times New Roman"/>
                <a:cs typeface="Times New Roman"/>
                <a:sym typeface="Times New Roman"/>
              </a:rPr>
              <a:t>Sourick Sinha</a:t>
            </a:r>
            <a:endParaRPr sz="17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700">
                <a:solidFill>
                  <a:srgbClr val="000000"/>
                </a:solidFill>
                <a:latin typeface="Times New Roman"/>
                <a:ea typeface="Times New Roman"/>
                <a:cs typeface="Times New Roman"/>
                <a:sym typeface="Times New Roman"/>
              </a:rPr>
              <a:t>Salil Kumar 				</a:t>
            </a:r>
            <a:r>
              <a:rPr lang="en" sz="1700">
                <a:solidFill>
                  <a:srgbClr val="000000"/>
                </a:solidFill>
                <a:latin typeface="Times New Roman"/>
                <a:ea typeface="Times New Roman"/>
                <a:cs typeface="Times New Roman"/>
                <a:sym typeface="Times New Roman"/>
              </a:rPr>
              <a:t>Gaurav Paswan</a:t>
            </a:r>
            <a:endParaRPr sz="1700">
              <a:solidFill>
                <a:srgbClr val="000000"/>
              </a:solidFill>
              <a:latin typeface="Times New Roman"/>
              <a:ea typeface="Times New Roman"/>
              <a:cs typeface="Times New Roman"/>
              <a:sym typeface="Times New Roman"/>
            </a:endParaRPr>
          </a:p>
        </p:txBody>
      </p:sp>
      <p:pic>
        <p:nvPicPr>
          <p:cNvPr id="65" name="Google Shape;65;p13"/>
          <p:cNvPicPr preferRelativeResize="0"/>
          <p:nvPr/>
        </p:nvPicPr>
        <p:blipFill>
          <a:blip r:embed="rId3">
            <a:alphaModFix/>
          </a:blip>
          <a:stretch>
            <a:fillRect/>
          </a:stretch>
        </p:blipFill>
        <p:spPr>
          <a:xfrm>
            <a:off x="5075300" y="1037324"/>
            <a:ext cx="3571200" cy="2310600"/>
          </a:xfrm>
          <a:prstGeom prst="rect">
            <a:avLst/>
          </a:prstGeom>
          <a:noFill/>
          <a:ln>
            <a:noFill/>
          </a:ln>
        </p:spPr>
      </p:pic>
      <p:pic>
        <p:nvPicPr>
          <p:cNvPr id="66" name="Google Shape;66;p13"/>
          <p:cNvPicPr preferRelativeResize="0"/>
          <p:nvPr/>
        </p:nvPicPr>
        <p:blipFill rotWithShape="1">
          <a:blip r:embed="rId4">
            <a:alphaModFix/>
          </a:blip>
          <a:srcRect b="0" l="7759" r="2433" t="0"/>
          <a:stretch/>
        </p:blipFill>
        <p:spPr>
          <a:xfrm>
            <a:off x="395650" y="472376"/>
            <a:ext cx="3770826" cy="41987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Analysis</a:t>
            </a:r>
            <a:endParaRPr/>
          </a:p>
        </p:txBody>
      </p:sp>
      <p:sp>
        <p:nvSpPr>
          <p:cNvPr id="139" name="Google Shape;139;p2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Time Series</a:t>
            </a:r>
            <a:r>
              <a:rPr lang="en" sz="1400">
                <a:solidFill>
                  <a:srgbClr val="000000"/>
                </a:solidFill>
                <a:latin typeface="Times New Roman"/>
                <a:ea typeface="Times New Roman"/>
                <a:cs typeface="Times New Roman"/>
                <a:sym typeface="Times New Roman"/>
              </a:rPr>
              <a:t> A</a:t>
            </a:r>
            <a:r>
              <a:rPr lang="en" sz="1400">
                <a:solidFill>
                  <a:srgbClr val="000000"/>
                </a:solidFill>
                <a:latin typeface="Times New Roman"/>
                <a:ea typeface="Times New Roman"/>
                <a:cs typeface="Times New Roman"/>
                <a:sym typeface="Times New Roman"/>
              </a:rPr>
              <a:t>nalysis has been done using Facebook </a:t>
            </a:r>
            <a:r>
              <a:rPr b="1" lang="en" sz="1400">
                <a:solidFill>
                  <a:srgbClr val="000000"/>
                </a:solidFill>
                <a:latin typeface="Times New Roman"/>
                <a:ea typeface="Times New Roman"/>
                <a:cs typeface="Times New Roman"/>
                <a:sym typeface="Times New Roman"/>
              </a:rPr>
              <a:t>Prophet</a:t>
            </a:r>
            <a:r>
              <a:rPr lang="en" sz="1400">
                <a:solidFill>
                  <a:srgbClr val="000000"/>
                </a:solidFill>
                <a:latin typeface="Times New Roman"/>
                <a:ea typeface="Times New Roman"/>
                <a:cs typeface="Times New Roman"/>
                <a:sym typeface="Times New Roman"/>
              </a:rPr>
              <a:t>(fbprophet). </a:t>
            </a:r>
            <a:r>
              <a:rPr lang="en" sz="1400">
                <a:solidFill>
                  <a:srgbClr val="222222"/>
                </a:solidFill>
                <a:highlight>
                  <a:srgbClr val="FFFFFF"/>
                </a:highlight>
                <a:latin typeface="Times New Roman"/>
                <a:ea typeface="Times New Roman"/>
                <a:cs typeface="Times New Roman"/>
                <a:sym typeface="Times New Roman"/>
              </a:rPr>
              <a:t>Prophet is a procedure for forecasting time series data based on an additive model where non-linear trends are fit with yearly, weekly, and daily seasonality, plus holiday effects. It works best with time series that have strong seasonal effects and several seasons of historical data.</a:t>
            </a:r>
            <a:endParaRPr sz="1400">
              <a:solidFill>
                <a:srgbClr val="22222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rgbClr val="22222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In the following slides, time series </a:t>
            </a:r>
            <a:r>
              <a:rPr lang="en" sz="1400">
                <a:solidFill>
                  <a:srgbClr val="000000"/>
                </a:solidFill>
                <a:latin typeface="Times New Roman"/>
                <a:ea typeface="Times New Roman"/>
                <a:cs typeface="Times New Roman"/>
                <a:sym typeface="Times New Roman"/>
              </a:rPr>
              <a:t>forecasts </a:t>
            </a:r>
            <a:r>
              <a:rPr lang="en" sz="1400">
                <a:solidFill>
                  <a:srgbClr val="000000"/>
                </a:solidFill>
                <a:latin typeface="Times New Roman"/>
                <a:ea typeface="Times New Roman"/>
                <a:cs typeface="Times New Roman"/>
                <a:sym typeface="Times New Roman"/>
              </a:rPr>
              <a:t>for each parameter in the dataset have been shown with </a:t>
            </a:r>
            <a:r>
              <a:rPr lang="en" sz="1400">
                <a:solidFill>
                  <a:srgbClr val="000000"/>
                </a:solidFill>
                <a:latin typeface="Times New Roman"/>
                <a:ea typeface="Times New Roman"/>
                <a:cs typeface="Times New Roman"/>
                <a:sym typeface="Times New Roman"/>
              </a:rPr>
              <a:t>black dots </a:t>
            </a:r>
            <a:r>
              <a:rPr lang="en" sz="1400">
                <a:solidFill>
                  <a:srgbClr val="000000"/>
                </a:solidFill>
                <a:latin typeface="Times New Roman"/>
                <a:ea typeface="Times New Roman"/>
                <a:cs typeface="Times New Roman"/>
                <a:sym typeface="Times New Roman"/>
              </a:rPr>
              <a:t>from 2018-01 to about 2019-01.The dark blue plot across the graph shows the </a:t>
            </a:r>
            <a:r>
              <a:rPr b="1" lang="en" sz="1400">
                <a:solidFill>
                  <a:srgbClr val="000000"/>
                </a:solidFill>
                <a:latin typeface="Times New Roman"/>
                <a:ea typeface="Times New Roman"/>
                <a:cs typeface="Times New Roman"/>
                <a:sym typeface="Times New Roman"/>
              </a:rPr>
              <a:t>mean forecasted value</a:t>
            </a:r>
            <a:r>
              <a:rPr lang="en" sz="1400">
                <a:solidFill>
                  <a:srgbClr val="000000"/>
                </a:solidFill>
                <a:latin typeface="Times New Roman"/>
                <a:ea typeface="Times New Roman"/>
                <a:cs typeface="Times New Roman"/>
                <a:sym typeface="Times New Roman"/>
              </a:rPr>
              <a:t> for the corresponding parameter for the upcoming months</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rgbClr val="222222"/>
              </a:solidFill>
              <a:highlight>
                <a:srgbClr val="FFFFFF"/>
              </a:highlight>
              <a:latin typeface="Times New Roman"/>
              <a:ea typeface="Times New Roman"/>
              <a:cs typeface="Times New Roman"/>
              <a:sym typeface="Times New Roman"/>
            </a:endParaRPr>
          </a:p>
        </p:txBody>
      </p:sp>
      <p:sp>
        <p:nvSpPr>
          <p:cNvPr id="140" name="Google Shape;140;p22"/>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400">
              <a:solidFill>
                <a:srgbClr val="222222"/>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i="1" lang="en" sz="1200">
                <a:solidFill>
                  <a:srgbClr val="222222"/>
                </a:solidFill>
                <a:highlight>
                  <a:srgbClr val="FFFFFF"/>
                </a:highlight>
                <a:latin typeface="Times New Roman"/>
                <a:ea typeface="Times New Roman"/>
                <a:cs typeface="Times New Roman"/>
                <a:sym typeface="Times New Roman"/>
              </a:rPr>
              <a:t>The following figure shows the Time Series Trend for the entire dataset</a:t>
            </a:r>
            <a:endParaRPr i="1" sz="1200">
              <a:solidFill>
                <a:srgbClr val="222222"/>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rPr i="1" lang="en" sz="1200">
                <a:solidFill>
                  <a:srgbClr val="222222"/>
                </a:solidFill>
                <a:highlight>
                  <a:srgbClr val="FFFFFF"/>
                </a:highlight>
                <a:latin typeface="Times New Roman"/>
                <a:ea typeface="Times New Roman"/>
                <a:cs typeface="Times New Roman"/>
                <a:sym typeface="Times New Roman"/>
              </a:rPr>
              <a:t>(Wind Speed trend is shown in Blue and Wind Direction trend is shown in Red)</a:t>
            </a:r>
            <a:endParaRPr/>
          </a:p>
        </p:txBody>
      </p:sp>
      <p:pic>
        <p:nvPicPr>
          <p:cNvPr id="141" name="Google Shape;141;p22"/>
          <p:cNvPicPr preferRelativeResize="0"/>
          <p:nvPr/>
        </p:nvPicPr>
        <p:blipFill>
          <a:blip r:embed="rId3">
            <a:alphaModFix/>
          </a:blip>
          <a:stretch>
            <a:fillRect/>
          </a:stretch>
        </p:blipFill>
        <p:spPr>
          <a:xfrm>
            <a:off x="4680425" y="2750862"/>
            <a:ext cx="4303850" cy="1294025"/>
          </a:xfrm>
          <a:prstGeom prst="rect">
            <a:avLst/>
          </a:prstGeom>
          <a:noFill/>
          <a:ln>
            <a:noFill/>
          </a:ln>
        </p:spPr>
      </p:pic>
      <p:cxnSp>
        <p:nvCxnSpPr>
          <p:cNvPr id="142" name="Google Shape;142;p22"/>
          <p:cNvCxnSpPr/>
          <p:nvPr/>
        </p:nvCxnSpPr>
        <p:spPr>
          <a:xfrm>
            <a:off x="4477025"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Analysis : Wind Speed</a:t>
            </a:r>
            <a:endParaRPr/>
          </a:p>
        </p:txBody>
      </p:sp>
      <p:sp>
        <p:nvSpPr>
          <p:cNvPr id="148" name="Google Shape;148;p2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The overall forecast shows a steady value with occasional highs and lows. The dataset has been represented with the black dots shown in the plot with the dark blue line showing the forecasted values while the maximum variation possible is being represented by the light blue background. The model forecasts the wind direction from 2019-01 onwards. In recent years, we see that the forecasted value is highest for the month of </a:t>
            </a:r>
            <a:r>
              <a:rPr b="1" lang="en" sz="1400">
                <a:solidFill>
                  <a:srgbClr val="000000"/>
                </a:solidFill>
                <a:latin typeface="Times New Roman"/>
                <a:ea typeface="Times New Roman"/>
                <a:cs typeface="Times New Roman"/>
                <a:sym typeface="Times New Roman"/>
              </a:rPr>
              <a:t>February </a:t>
            </a:r>
            <a:r>
              <a:rPr lang="en" sz="1400">
                <a:solidFill>
                  <a:srgbClr val="000000"/>
                </a:solidFill>
                <a:latin typeface="Times New Roman"/>
                <a:ea typeface="Times New Roman"/>
                <a:cs typeface="Times New Roman"/>
                <a:sym typeface="Times New Roman"/>
              </a:rPr>
              <a:t>and </a:t>
            </a:r>
            <a:r>
              <a:rPr b="1" lang="en" sz="1400">
                <a:solidFill>
                  <a:srgbClr val="000000"/>
                </a:solidFill>
                <a:latin typeface="Times New Roman"/>
                <a:ea typeface="Times New Roman"/>
                <a:cs typeface="Times New Roman"/>
                <a:sym typeface="Times New Roman"/>
              </a:rPr>
              <a:t>March</a:t>
            </a:r>
            <a:r>
              <a:rPr lang="en" sz="1400">
                <a:solidFill>
                  <a:srgbClr val="000000"/>
                </a:solidFill>
                <a:latin typeface="Times New Roman"/>
                <a:ea typeface="Times New Roman"/>
                <a:cs typeface="Times New Roman"/>
                <a:sym typeface="Times New Roman"/>
              </a:rPr>
              <a:t>, 2019 whereas it hits an all time low of about 2 kmph around the month of May.</a:t>
            </a:r>
            <a:endParaRPr sz="1200">
              <a:solidFill>
                <a:srgbClr val="222222"/>
              </a:solidFill>
              <a:highlight>
                <a:srgbClr val="FFFFFF"/>
              </a:highlight>
              <a:latin typeface="Times New Roman"/>
              <a:ea typeface="Times New Roman"/>
              <a:cs typeface="Times New Roman"/>
              <a:sym typeface="Times New Roman"/>
            </a:endParaRPr>
          </a:p>
        </p:txBody>
      </p:sp>
      <p:sp>
        <p:nvSpPr>
          <p:cNvPr id="149" name="Google Shape;149;p2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00"/>
                </a:solidFill>
                <a:latin typeface="Times New Roman"/>
                <a:ea typeface="Times New Roman"/>
                <a:cs typeface="Times New Roman"/>
                <a:sym typeface="Times New Roman"/>
              </a:rPr>
              <a:t>The following figure shows the Time Series Forecast for Wind Speed:</a:t>
            </a:r>
            <a:endParaRPr sz="1400">
              <a:solidFill>
                <a:srgbClr val="222222"/>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150" name="Google Shape;150;p23"/>
          <p:cNvPicPr preferRelativeResize="0"/>
          <p:nvPr/>
        </p:nvPicPr>
        <p:blipFill>
          <a:blip r:embed="rId3">
            <a:alphaModFix/>
          </a:blip>
          <a:stretch>
            <a:fillRect/>
          </a:stretch>
        </p:blipFill>
        <p:spPr>
          <a:xfrm>
            <a:off x="4484800" y="2096375"/>
            <a:ext cx="4504699" cy="2785800"/>
          </a:xfrm>
          <a:prstGeom prst="rect">
            <a:avLst/>
          </a:prstGeom>
          <a:noFill/>
          <a:ln>
            <a:noFill/>
          </a:ln>
        </p:spPr>
      </p:pic>
      <p:cxnSp>
        <p:nvCxnSpPr>
          <p:cNvPr id="151" name="Google Shape;151;p23"/>
          <p:cNvCxnSpPr/>
          <p:nvPr/>
        </p:nvCxnSpPr>
        <p:spPr>
          <a:xfrm>
            <a:off x="4390725"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Analysis : Wind Direction</a:t>
            </a:r>
            <a:endParaRPr/>
          </a:p>
        </p:txBody>
      </p:sp>
      <p:sp>
        <p:nvSpPr>
          <p:cNvPr id="157" name="Google Shape;157;p24"/>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The overall forecast shows a steady value with occasional highs and lows. The data-set has been represented with the black dots shown in the plot with the dark blue line showing the forecasted values while the maximum variation possible is being represented by the light blue background. The model forecasts the wind direction from 2019-01 onwards. In recent years, we see that the forecasted value is highest for the month of </a:t>
            </a:r>
            <a:r>
              <a:rPr b="1" lang="en" sz="1400">
                <a:solidFill>
                  <a:srgbClr val="000000"/>
                </a:solidFill>
                <a:latin typeface="Times New Roman"/>
                <a:ea typeface="Times New Roman"/>
                <a:cs typeface="Times New Roman"/>
                <a:sym typeface="Times New Roman"/>
              </a:rPr>
              <a:t>March </a:t>
            </a:r>
            <a:r>
              <a:rPr lang="en" sz="1400">
                <a:solidFill>
                  <a:srgbClr val="000000"/>
                </a:solidFill>
                <a:latin typeface="Times New Roman"/>
                <a:ea typeface="Times New Roman"/>
                <a:cs typeface="Times New Roman"/>
                <a:sym typeface="Times New Roman"/>
              </a:rPr>
              <a:t>and </a:t>
            </a:r>
            <a:r>
              <a:rPr b="1" lang="en" sz="1400">
                <a:solidFill>
                  <a:srgbClr val="000000"/>
                </a:solidFill>
                <a:latin typeface="Times New Roman"/>
                <a:ea typeface="Times New Roman"/>
                <a:cs typeface="Times New Roman"/>
                <a:sym typeface="Times New Roman"/>
              </a:rPr>
              <a:t>April</a:t>
            </a:r>
            <a:r>
              <a:rPr lang="en" sz="1400">
                <a:solidFill>
                  <a:srgbClr val="000000"/>
                </a:solidFill>
                <a:latin typeface="Times New Roman"/>
                <a:ea typeface="Times New Roman"/>
                <a:cs typeface="Times New Roman"/>
                <a:sym typeface="Times New Roman"/>
              </a:rPr>
              <a:t>, 2019 whereas it hits an all time low of about 50 degrees around the month of May.</a:t>
            </a:r>
            <a:endParaRPr sz="1400">
              <a:solidFill>
                <a:srgbClr val="000000"/>
              </a:solidFill>
              <a:latin typeface="Times New Roman"/>
              <a:ea typeface="Times New Roman"/>
              <a:cs typeface="Times New Roman"/>
              <a:sym typeface="Times New Roman"/>
            </a:endParaRPr>
          </a:p>
        </p:txBody>
      </p:sp>
      <p:sp>
        <p:nvSpPr>
          <p:cNvPr id="158" name="Google Shape;158;p2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00"/>
                </a:solidFill>
                <a:latin typeface="Times New Roman"/>
                <a:ea typeface="Times New Roman"/>
                <a:cs typeface="Times New Roman"/>
                <a:sym typeface="Times New Roman"/>
              </a:rPr>
              <a:t>The following figure shows the Time Series Forecast for Wind Direction:</a:t>
            </a:r>
            <a:endParaRPr sz="1400">
              <a:solidFill>
                <a:srgbClr val="222222"/>
              </a:solidFill>
              <a:highlight>
                <a:srgbClr val="FFFFFF"/>
              </a:highlight>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pic>
        <p:nvPicPr>
          <p:cNvPr id="159" name="Google Shape;159;p24"/>
          <p:cNvPicPr preferRelativeResize="0"/>
          <p:nvPr/>
        </p:nvPicPr>
        <p:blipFill>
          <a:blip r:embed="rId3">
            <a:alphaModFix/>
          </a:blip>
          <a:stretch>
            <a:fillRect/>
          </a:stretch>
        </p:blipFill>
        <p:spPr>
          <a:xfrm>
            <a:off x="4499075" y="2061925"/>
            <a:ext cx="4495199" cy="2786125"/>
          </a:xfrm>
          <a:prstGeom prst="rect">
            <a:avLst/>
          </a:prstGeom>
          <a:noFill/>
          <a:ln>
            <a:noFill/>
          </a:ln>
        </p:spPr>
      </p:pic>
      <p:cxnSp>
        <p:nvCxnSpPr>
          <p:cNvPr id="160" name="Google Shape;160;p24"/>
          <p:cNvCxnSpPr/>
          <p:nvPr/>
        </p:nvCxnSpPr>
        <p:spPr>
          <a:xfrm>
            <a:off x="4397925"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a:p>
            <a:pPr indent="0" lvl="0" marL="0" rtl="0" algn="l">
              <a:spcBef>
                <a:spcPts val="0"/>
              </a:spcBef>
              <a:spcAft>
                <a:spcPts val="0"/>
              </a:spcAft>
              <a:buNone/>
            </a:pPr>
            <a:r>
              <a:t/>
            </a:r>
            <a:endParaRPr/>
          </a:p>
        </p:txBody>
      </p:sp>
      <p:sp>
        <p:nvSpPr>
          <p:cNvPr id="166" name="Google Shape;166;p25"/>
          <p:cNvSpPr txBox="1"/>
          <p:nvPr>
            <p:ph idx="1" type="body"/>
          </p:nvPr>
        </p:nvSpPr>
        <p:spPr>
          <a:xfrm>
            <a:off x="4695350" y="1525175"/>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7" name="Google Shape;167;p25"/>
          <p:cNvSpPr txBox="1"/>
          <p:nvPr>
            <p:ph idx="2" type="body"/>
          </p:nvPr>
        </p:nvSpPr>
        <p:spPr>
          <a:xfrm>
            <a:off x="98625" y="1343675"/>
            <a:ext cx="4164600" cy="36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22222"/>
                </a:solidFill>
                <a:highlight>
                  <a:srgbClr val="FFFFFF"/>
                </a:highlight>
                <a:latin typeface="Times New Roman"/>
                <a:ea typeface="Times New Roman"/>
                <a:cs typeface="Times New Roman"/>
                <a:sym typeface="Times New Roman"/>
              </a:rPr>
              <a:t>Data preprocessing in Machine Learning refers to the technique of preparing (</a:t>
            </a:r>
            <a:r>
              <a:rPr b="1" lang="en" sz="1400">
                <a:solidFill>
                  <a:srgbClr val="222222"/>
                </a:solidFill>
                <a:highlight>
                  <a:srgbClr val="FFFFFF"/>
                </a:highlight>
                <a:latin typeface="Times New Roman"/>
                <a:ea typeface="Times New Roman"/>
                <a:cs typeface="Times New Roman"/>
                <a:sym typeface="Times New Roman"/>
              </a:rPr>
              <a:t>cleaning and organizing</a:t>
            </a:r>
            <a:r>
              <a:rPr lang="en" sz="1400">
                <a:solidFill>
                  <a:srgbClr val="222222"/>
                </a:solidFill>
                <a:highlight>
                  <a:srgbClr val="FFFFFF"/>
                </a:highlight>
                <a:latin typeface="Times New Roman"/>
                <a:ea typeface="Times New Roman"/>
                <a:cs typeface="Times New Roman"/>
                <a:sym typeface="Times New Roman"/>
              </a:rPr>
              <a:t>) the raw data to make it suitable for a building and training Machine Learning models.</a:t>
            </a:r>
            <a:endParaRPr sz="1400">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222222"/>
                </a:solidFill>
                <a:highlight>
                  <a:srgbClr val="FFFFFF"/>
                </a:highlight>
                <a:latin typeface="Times New Roman"/>
                <a:ea typeface="Times New Roman"/>
                <a:cs typeface="Times New Roman"/>
                <a:sym typeface="Times New Roman"/>
              </a:rPr>
              <a:t>Various features were added in our dataset during the time of preprocessing using </a:t>
            </a:r>
            <a:r>
              <a:rPr b="1" lang="en" sz="1400">
                <a:solidFill>
                  <a:srgbClr val="222222"/>
                </a:solidFill>
                <a:highlight>
                  <a:srgbClr val="FFFFFF"/>
                </a:highlight>
                <a:latin typeface="Times New Roman"/>
                <a:ea typeface="Times New Roman"/>
                <a:cs typeface="Times New Roman"/>
                <a:sym typeface="Times New Roman"/>
              </a:rPr>
              <a:t>Pandas </a:t>
            </a:r>
            <a:r>
              <a:rPr lang="en" sz="1400">
                <a:solidFill>
                  <a:srgbClr val="222222"/>
                </a:solidFill>
                <a:highlight>
                  <a:srgbClr val="FFFFFF"/>
                </a:highlight>
                <a:latin typeface="Times New Roman"/>
                <a:ea typeface="Times New Roman"/>
                <a:cs typeface="Times New Roman"/>
                <a:sym typeface="Times New Roman"/>
              </a:rPr>
              <a:t>package in python for data analysis.</a:t>
            </a:r>
            <a:endParaRPr sz="1400">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222222"/>
                </a:solidFill>
                <a:highlight>
                  <a:srgbClr val="FFFFFF"/>
                </a:highlight>
                <a:latin typeface="Times New Roman"/>
                <a:ea typeface="Times New Roman"/>
                <a:cs typeface="Times New Roman"/>
                <a:sym typeface="Times New Roman"/>
              </a:rPr>
              <a:t>Techniques like </a:t>
            </a:r>
            <a:r>
              <a:rPr b="1" lang="en" sz="1400">
                <a:solidFill>
                  <a:srgbClr val="222222"/>
                </a:solidFill>
                <a:highlight>
                  <a:srgbClr val="FFFFFF"/>
                </a:highlight>
                <a:latin typeface="Times New Roman"/>
                <a:ea typeface="Times New Roman"/>
                <a:cs typeface="Times New Roman"/>
                <a:sym typeface="Times New Roman"/>
              </a:rPr>
              <a:t>Label encoding</a:t>
            </a:r>
            <a:r>
              <a:rPr lang="en" sz="1400">
                <a:solidFill>
                  <a:srgbClr val="222222"/>
                </a:solidFill>
                <a:highlight>
                  <a:srgbClr val="FFFFFF"/>
                </a:highlight>
                <a:latin typeface="Times New Roman"/>
                <a:ea typeface="Times New Roman"/>
                <a:cs typeface="Times New Roman"/>
                <a:sym typeface="Times New Roman"/>
              </a:rPr>
              <a:t> and Standardizing the data using </a:t>
            </a:r>
            <a:r>
              <a:rPr b="1" lang="en" sz="1400">
                <a:solidFill>
                  <a:srgbClr val="222222"/>
                </a:solidFill>
                <a:highlight>
                  <a:srgbClr val="FFFFFF"/>
                </a:highlight>
                <a:latin typeface="Times New Roman"/>
                <a:ea typeface="Times New Roman"/>
                <a:cs typeface="Times New Roman"/>
                <a:sym typeface="Times New Roman"/>
              </a:rPr>
              <a:t>MinMaxScaler </a:t>
            </a:r>
            <a:r>
              <a:rPr lang="en" sz="1400">
                <a:solidFill>
                  <a:srgbClr val="222222"/>
                </a:solidFill>
                <a:highlight>
                  <a:srgbClr val="FFFFFF"/>
                </a:highlight>
                <a:latin typeface="Times New Roman"/>
                <a:ea typeface="Times New Roman"/>
                <a:cs typeface="Times New Roman"/>
                <a:sym typeface="Times New Roman"/>
              </a:rPr>
              <a:t>were also used.</a:t>
            </a:r>
            <a:endParaRPr sz="1400">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222222"/>
                </a:solidFill>
                <a:highlight>
                  <a:srgbClr val="FFFFFF"/>
                </a:highlight>
                <a:latin typeface="Times New Roman"/>
                <a:ea typeface="Times New Roman"/>
                <a:cs typeface="Times New Roman"/>
                <a:sym typeface="Times New Roman"/>
              </a:rPr>
              <a:t>LSTM model required a numpy array as input for processing of data, so the dataframe was converted to numpy array for further processing.</a:t>
            </a:r>
            <a:endParaRPr sz="1400">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sz="1400">
              <a:solidFill>
                <a:srgbClr val="222222"/>
              </a:solidFill>
              <a:highlight>
                <a:srgbClr val="FFFFFF"/>
              </a:highlight>
              <a:latin typeface="Times New Roman"/>
              <a:ea typeface="Times New Roman"/>
              <a:cs typeface="Times New Roman"/>
              <a:sym typeface="Times New Roman"/>
            </a:endParaRPr>
          </a:p>
        </p:txBody>
      </p:sp>
      <p:pic>
        <p:nvPicPr>
          <p:cNvPr id="168" name="Google Shape;168;p25"/>
          <p:cNvPicPr preferRelativeResize="0"/>
          <p:nvPr/>
        </p:nvPicPr>
        <p:blipFill>
          <a:blip r:embed="rId3">
            <a:alphaModFix/>
          </a:blip>
          <a:stretch>
            <a:fillRect/>
          </a:stretch>
        </p:blipFill>
        <p:spPr>
          <a:xfrm>
            <a:off x="4357350" y="1456425"/>
            <a:ext cx="4675899" cy="3439250"/>
          </a:xfrm>
          <a:prstGeom prst="rect">
            <a:avLst/>
          </a:prstGeom>
          <a:noFill/>
          <a:ln>
            <a:noFill/>
          </a:ln>
        </p:spPr>
      </p:pic>
      <p:cxnSp>
        <p:nvCxnSpPr>
          <p:cNvPr id="169" name="Google Shape;169;p25"/>
          <p:cNvCxnSpPr/>
          <p:nvPr/>
        </p:nvCxnSpPr>
        <p:spPr>
          <a:xfrm>
            <a:off x="4263225" y="1461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1: Linear Regression </a:t>
            </a:r>
            <a:endParaRPr/>
          </a:p>
        </p:txBody>
      </p:sp>
      <p:sp>
        <p:nvSpPr>
          <p:cNvPr id="175" name="Google Shape;175;p26"/>
          <p:cNvSpPr txBox="1"/>
          <p:nvPr>
            <p:ph idx="1" type="body"/>
          </p:nvPr>
        </p:nvSpPr>
        <p:spPr>
          <a:xfrm>
            <a:off x="4744075" y="1476475"/>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6" name="Google Shape;176;p26"/>
          <p:cNvSpPr txBox="1"/>
          <p:nvPr>
            <p:ph idx="2" type="body"/>
          </p:nvPr>
        </p:nvSpPr>
        <p:spPr>
          <a:xfrm>
            <a:off x="370375" y="1476475"/>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22222"/>
                </a:solidFill>
                <a:highlight>
                  <a:srgbClr val="FFFFFF"/>
                </a:highlight>
                <a:latin typeface="Times New Roman"/>
                <a:ea typeface="Times New Roman"/>
                <a:cs typeface="Times New Roman"/>
                <a:sym typeface="Times New Roman"/>
              </a:rPr>
              <a:t>Multiple linear regression is an extension of simple linear regression. It is used when we want to predict the value of a variable based on the value of two or more variables. The variable we want to predict is called the dependent variable (or sometimes, the outcome, target or criterion variable).</a:t>
            </a:r>
            <a:endParaRPr sz="1400">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rPr lang="en" sz="1400">
                <a:solidFill>
                  <a:srgbClr val="222222"/>
                </a:solidFill>
                <a:highlight>
                  <a:srgbClr val="FFFFFF"/>
                </a:highlight>
                <a:latin typeface="Times New Roman"/>
                <a:ea typeface="Times New Roman"/>
                <a:cs typeface="Times New Roman"/>
                <a:sym typeface="Times New Roman"/>
              </a:rPr>
              <a:t>For our model, the Regression plot plane was plotted as given alongside.</a:t>
            </a:r>
            <a:endParaRPr sz="1400">
              <a:solidFill>
                <a:srgbClr val="222222"/>
              </a:solidFill>
              <a:highlight>
                <a:srgbClr val="FFFFFF"/>
              </a:highlight>
              <a:latin typeface="Times New Roman"/>
              <a:ea typeface="Times New Roman"/>
              <a:cs typeface="Times New Roman"/>
              <a:sym typeface="Times New Roman"/>
            </a:endParaRPr>
          </a:p>
        </p:txBody>
      </p:sp>
      <p:pic>
        <p:nvPicPr>
          <p:cNvPr id="177" name="Google Shape;177;p26"/>
          <p:cNvPicPr preferRelativeResize="0"/>
          <p:nvPr/>
        </p:nvPicPr>
        <p:blipFill rotWithShape="1">
          <a:blip r:embed="rId3">
            <a:alphaModFix/>
          </a:blip>
          <a:srcRect b="2062" l="23918" r="13953" t="41889"/>
          <a:stretch/>
        </p:blipFill>
        <p:spPr>
          <a:xfrm>
            <a:off x="4430100" y="1476475"/>
            <a:ext cx="4313875" cy="3433225"/>
          </a:xfrm>
          <a:prstGeom prst="rect">
            <a:avLst/>
          </a:prstGeom>
          <a:noFill/>
          <a:ln>
            <a:noFill/>
          </a:ln>
        </p:spPr>
      </p:pic>
      <p:cxnSp>
        <p:nvCxnSpPr>
          <p:cNvPr id="178" name="Google Shape;178;p26"/>
          <p:cNvCxnSpPr/>
          <p:nvPr/>
        </p:nvCxnSpPr>
        <p:spPr>
          <a:xfrm>
            <a:off x="4572000"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2: Bayesian Ridge</a:t>
            </a:r>
            <a:endParaRPr/>
          </a:p>
        </p:txBody>
      </p:sp>
      <p:sp>
        <p:nvSpPr>
          <p:cNvPr id="184" name="Google Shape;184;p27"/>
          <p:cNvSpPr txBox="1"/>
          <p:nvPr>
            <p:ph idx="2" type="body"/>
          </p:nvPr>
        </p:nvSpPr>
        <p:spPr>
          <a:xfrm>
            <a:off x="82525" y="1375275"/>
            <a:ext cx="4868400" cy="3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02122"/>
                </a:solidFill>
                <a:highlight>
                  <a:srgbClr val="FFFFFF"/>
                </a:highlight>
                <a:latin typeface="Times New Roman"/>
                <a:ea typeface="Times New Roman"/>
                <a:cs typeface="Times New Roman"/>
                <a:sym typeface="Times New Roman"/>
              </a:rPr>
              <a:t>Bayesian Ridge Regression is an approach to linear regression in which the statistical analysis is undertaken within the context of </a:t>
            </a:r>
            <a:r>
              <a:rPr b="1" lang="en" sz="1400">
                <a:solidFill>
                  <a:srgbClr val="202122"/>
                </a:solidFill>
                <a:highlight>
                  <a:srgbClr val="FFFFFF"/>
                </a:highlight>
                <a:latin typeface="Times New Roman"/>
                <a:ea typeface="Times New Roman"/>
                <a:cs typeface="Times New Roman"/>
                <a:sym typeface="Times New Roman"/>
              </a:rPr>
              <a:t>Bayesian inference</a:t>
            </a:r>
            <a:r>
              <a:rPr lang="en" sz="1400">
                <a:solidFill>
                  <a:srgbClr val="202122"/>
                </a:solidFill>
                <a:highlight>
                  <a:srgbClr val="FFFFFF"/>
                </a:highlight>
                <a:latin typeface="Times New Roman"/>
                <a:ea typeface="Times New Roman"/>
                <a:cs typeface="Times New Roman"/>
                <a:sym typeface="Times New Roman"/>
              </a:rPr>
              <a:t>. When the regression model has errors that have a normal distribution, and if a particular form of prior distribution is assumed, explicit results are available for the posterior probability distributions of the model's parameters.</a:t>
            </a:r>
            <a:endParaRPr sz="1400">
              <a:solidFill>
                <a:srgbClr val="202122"/>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202122"/>
                </a:solidFill>
                <a:highlight>
                  <a:srgbClr val="FFFFFF"/>
                </a:highlight>
                <a:latin typeface="Times New Roman"/>
                <a:ea typeface="Times New Roman"/>
                <a:cs typeface="Times New Roman"/>
                <a:sym typeface="Times New Roman"/>
              </a:rPr>
              <a:t>Despite this, the Linear regression and Bayesian Ridge model performance on our dataset was pretty much the same, as can be seen alongside.</a:t>
            </a:r>
            <a:endParaRPr sz="1400">
              <a:solidFill>
                <a:srgbClr val="202122"/>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202122"/>
                </a:solidFill>
                <a:highlight>
                  <a:srgbClr val="FFFFFF"/>
                </a:highlight>
                <a:latin typeface="Times New Roman"/>
                <a:ea typeface="Times New Roman"/>
                <a:cs typeface="Times New Roman"/>
                <a:sym typeface="Times New Roman"/>
              </a:rPr>
              <a:t>The top plot is for Linear Regression and one below is for Bayesian Ridge Regression</a:t>
            </a:r>
            <a:endParaRPr sz="1400">
              <a:solidFill>
                <a:srgbClr val="202122"/>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sz="1450">
              <a:solidFill>
                <a:srgbClr val="202122"/>
              </a:solidFill>
              <a:highlight>
                <a:srgbClr val="FFFFFF"/>
              </a:highlight>
              <a:latin typeface="Times New Roman"/>
              <a:ea typeface="Times New Roman"/>
              <a:cs typeface="Times New Roman"/>
              <a:sym typeface="Times New Roman"/>
            </a:endParaRPr>
          </a:p>
        </p:txBody>
      </p:sp>
      <p:pic>
        <p:nvPicPr>
          <p:cNvPr id="185" name="Google Shape;185;p27"/>
          <p:cNvPicPr preferRelativeResize="0"/>
          <p:nvPr/>
        </p:nvPicPr>
        <p:blipFill rotWithShape="1">
          <a:blip r:embed="rId3">
            <a:alphaModFix/>
          </a:blip>
          <a:srcRect b="15929" l="17277" r="49832" t="47492"/>
          <a:stretch/>
        </p:blipFill>
        <p:spPr>
          <a:xfrm>
            <a:off x="5232400" y="1483313"/>
            <a:ext cx="3599925" cy="1741258"/>
          </a:xfrm>
          <a:prstGeom prst="rect">
            <a:avLst/>
          </a:prstGeom>
          <a:noFill/>
          <a:ln>
            <a:noFill/>
          </a:ln>
        </p:spPr>
      </p:pic>
      <p:pic>
        <p:nvPicPr>
          <p:cNvPr id="186" name="Google Shape;186;p27"/>
          <p:cNvPicPr preferRelativeResize="0"/>
          <p:nvPr/>
        </p:nvPicPr>
        <p:blipFill rotWithShape="1">
          <a:blip r:embed="rId4">
            <a:alphaModFix/>
          </a:blip>
          <a:srcRect b="9736" l="17442" r="49833" t="52800"/>
          <a:stretch/>
        </p:blipFill>
        <p:spPr>
          <a:xfrm>
            <a:off x="5232400" y="3147534"/>
            <a:ext cx="3599925" cy="1777903"/>
          </a:xfrm>
          <a:prstGeom prst="rect">
            <a:avLst/>
          </a:prstGeom>
          <a:noFill/>
          <a:ln>
            <a:noFill/>
          </a:ln>
        </p:spPr>
      </p:pic>
      <p:cxnSp>
        <p:nvCxnSpPr>
          <p:cNvPr id="187" name="Google Shape;187;p27"/>
          <p:cNvCxnSpPr/>
          <p:nvPr/>
        </p:nvCxnSpPr>
        <p:spPr>
          <a:xfrm>
            <a:off x="5094275" y="1490025"/>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t>
            </a:r>
            <a:r>
              <a:rPr lang="en"/>
              <a:t>3</a:t>
            </a:r>
            <a:r>
              <a:rPr lang="en"/>
              <a:t>: Random Forest Regressor</a:t>
            </a:r>
            <a:endParaRPr/>
          </a:p>
        </p:txBody>
      </p:sp>
      <p:sp>
        <p:nvSpPr>
          <p:cNvPr id="193" name="Google Shape;193;p28"/>
          <p:cNvSpPr txBox="1"/>
          <p:nvPr>
            <p:ph idx="1" type="body"/>
          </p:nvPr>
        </p:nvSpPr>
        <p:spPr>
          <a:xfrm>
            <a:off x="4763600" y="1457000"/>
            <a:ext cx="4260300" cy="31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94" name="Google Shape;194;p28"/>
          <p:cNvSpPr txBox="1"/>
          <p:nvPr>
            <p:ph idx="2" type="body"/>
          </p:nvPr>
        </p:nvSpPr>
        <p:spPr>
          <a:xfrm>
            <a:off x="400050" y="14570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Times New Roman"/>
                <a:ea typeface="Times New Roman"/>
                <a:cs typeface="Times New Roman"/>
                <a:sym typeface="Times New Roman"/>
              </a:rPr>
              <a:t>The basic idea behind this is to combine </a:t>
            </a:r>
            <a:r>
              <a:rPr b="1" lang="en" sz="1400">
                <a:solidFill>
                  <a:srgbClr val="000000"/>
                </a:solidFill>
                <a:highlight>
                  <a:srgbClr val="FFFFFF"/>
                </a:highlight>
                <a:latin typeface="Times New Roman"/>
                <a:ea typeface="Times New Roman"/>
                <a:cs typeface="Times New Roman"/>
                <a:sym typeface="Times New Roman"/>
              </a:rPr>
              <a:t>multiple decision trees</a:t>
            </a:r>
            <a:r>
              <a:rPr lang="en" sz="1400">
                <a:solidFill>
                  <a:srgbClr val="000000"/>
                </a:solidFill>
                <a:highlight>
                  <a:srgbClr val="FFFFFF"/>
                </a:highlight>
                <a:latin typeface="Times New Roman"/>
                <a:ea typeface="Times New Roman"/>
                <a:cs typeface="Times New Roman"/>
                <a:sym typeface="Times New Roman"/>
              </a:rPr>
              <a:t> in determining the final output rather than relying on individual decision trees.</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Random Forest has multiple decision trees as base learning models.</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000000"/>
                </a:solidFill>
                <a:highlight>
                  <a:srgbClr val="FFFFFF"/>
                </a:highlight>
                <a:latin typeface="Times New Roman"/>
                <a:ea typeface="Times New Roman"/>
                <a:cs typeface="Times New Roman"/>
                <a:sym typeface="Times New Roman"/>
              </a:rPr>
              <a:t>Random Forest model on our Scada dataset </a:t>
            </a:r>
            <a:r>
              <a:rPr b="1" lang="en" sz="1400">
                <a:solidFill>
                  <a:srgbClr val="000000"/>
                </a:solidFill>
                <a:highlight>
                  <a:srgbClr val="FFFFFF"/>
                </a:highlight>
                <a:latin typeface="Times New Roman"/>
                <a:ea typeface="Times New Roman"/>
                <a:cs typeface="Times New Roman"/>
                <a:sym typeface="Times New Roman"/>
              </a:rPr>
              <a:t>outperformed </a:t>
            </a:r>
            <a:r>
              <a:rPr lang="en" sz="1400">
                <a:solidFill>
                  <a:srgbClr val="000000"/>
                </a:solidFill>
                <a:highlight>
                  <a:srgbClr val="FFFFFF"/>
                </a:highlight>
                <a:latin typeface="Times New Roman"/>
                <a:ea typeface="Times New Roman"/>
                <a:cs typeface="Times New Roman"/>
                <a:sym typeface="Times New Roman"/>
              </a:rPr>
              <a:t>the models discussed in the previous slides.</a:t>
            </a:r>
            <a:endParaRPr sz="14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sz="1400">
              <a:solidFill>
                <a:srgbClr val="000000"/>
              </a:solidFill>
              <a:highlight>
                <a:srgbClr val="FFFFFF"/>
              </a:highlight>
            </a:endParaRPr>
          </a:p>
        </p:txBody>
      </p:sp>
      <p:pic>
        <p:nvPicPr>
          <p:cNvPr id="195" name="Google Shape;195;p28"/>
          <p:cNvPicPr preferRelativeResize="0"/>
          <p:nvPr/>
        </p:nvPicPr>
        <p:blipFill rotWithShape="1">
          <a:blip r:embed="rId3">
            <a:alphaModFix/>
          </a:blip>
          <a:srcRect b="3956" l="33136" r="16457" t="45256"/>
          <a:stretch/>
        </p:blipFill>
        <p:spPr>
          <a:xfrm>
            <a:off x="4763600" y="1457000"/>
            <a:ext cx="4260302" cy="3195299"/>
          </a:xfrm>
          <a:prstGeom prst="rect">
            <a:avLst/>
          </a:prstGeom>
          <a:noFill/>
          <a:ln>
            <a:noFill/>
          </a:ln>
        </p:spPr>
      </p:pic>
      <p:cxnSp>
        <p:nvCxnSpPr>
          <p:cNvPr id="196" name="Google Shape;196;p28"/>
          <p:cNvCxnSpPr/>
          <p:nvPr/>
        </p:nvCxnSpPr>
        <p:spPr>
          <a:xfrm>
            <a:off x="4572000"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t>
            </a:r>
            <a:r>
              <a:rPr lang="en"/>
              <a:t>4</a:t>
            </a:r>
            <a:r>
              <a:rPr lang="en"/>
              <a:t> : LSTM Neural Network</a:t>
            </a:r>
            <a:endParaRPr/>
          </a:p>
        </p:txBody>
      </p:sp>
      <p:sp>
        <p:nvSpPr>
          <p:cNvPr id="202" name="Google Shape;202;p29"/>
          <p:cNvSpPr txBox="1"/>
          <p:nvPr>
            <p:ph idx="1" type="body"/>
          </p:nvPr>
        </p:nvSpPr>
        <p:spPr>
          <a:xfrm>
            <a:off x="4685625" y="154465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03" name="Google Shape;203;p29"/>
          <p:cNvSpPr txBox="1"/>
          <p:nvPr>
            <p:ph idx="2" type="body"/>
          </p:nvPr>
        </p:nvSpPr>
        <p:spPr>
          <a:xfrm>
            <a:off x="311725" y="1466863"/>
            <a:ext cx="4120800" cy="35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highlight>
                  <a:srgbClr val="FFFFFF"/>
                </a:highlight>
                <a:latin typeface="Times New Roman"/>
                <a:ea typeface="Times New Roman"/>
                <a:cs typeface="Times New Roman"/>
                <a:sym typeface="Times New Roman"/>
              </a:rPr>
              <a:t>Long short-term memory</a:t>
            </a:r>
            <a:r>
              <a:rPr lang="en" sz="1400">
                <a:solidFill>
                  <a:srgbClr val="222222"/>
                </a:solidFill>
                <a:highlight>
                  <a:srgbClr val="FFFFFF"/>
                </a:highlight>
                <a:latin typeface="Times New Roman"/>
                <a:ea typeface="Times New Roman"/>
                <a:cs typeface="Times New Roman"/>
                <a:sym typeface="Times New Roman"/>
              </a:rPr>
              <a:t> (LSTM) is an artificial recurrent neural network (RNN) architecture used in the field of deep learning. LSTM networks are well-suited to classifying, processing and making predictions based on time series data, since there can be </a:t>
            </a:r>
            <a:r>
              <a:rPr b="1" lang="en" sz="1400">
                <a:solidFill>
                  <a:srgbClr val="222222"/>
                </a:solidFill>
                <a:highlight>
                  <a:srgbClr val="FFFFFF"/>
                </a:highlight>
                <a:latin typeface="Times New Roman"/>
                <a:ea typeface="Times New Roman"/>
                <a:cs typeface="Times New Roman"/>
                <a:sym typeface="Times New Roman"/>
              </a:rPr>
              <a:t>lags </a:t>
            </a:r>
            <a:r>
              <a:rPr lang="en" sz="1400">
                <a:solidFill>
                  <a:srgbClr val="222222"/>
                </a:solidFill>
                <a:highlight>
                  <a:srgbClr val="FFFFFF"/>
                </a:highlight>
                <a:latin typeface="Times New Roman"/>
                <a:ea typeface="Times New Roman"/>
                <a:cs typeface="Times New Roman"/>
                <a:sym typeface="Times New Roman"/>
              </a:rPr>
              <a:t>of unknown duration between important events in a time series.</a:t>
            </a:r>
            <a:endParaRPr sz="1400">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222222"/>
                </a:solidFill>
                <a:highlight>
                  <a:srgbClr val="FFFFFF"/>
                </a:highlight>
                <a:latin typeface="Times New Roman"/>
                <a:ea typeface="Times New Roman"/>
                <a:cs typeface="Times New Roman"/>
                <a:sym typeface="Times New Roman"/>
              </a:rPr>
              <a:t>Our decision to go for LSTM model was the result of referring various research papers.</a:t>
            </a:r>
            <a:endParaRPr sz="1400">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sz="1400">
              <a:solidFill>
                <a:srgbClr val="222222"/>
              </a:solidFill>
              <a:highlight>
                <a:srgbClr val="FFFFFF"/>
              </a:highlight>
              <a:latin typeface="Arial"/>
              <a:ea typeface="Arial"/>
              <a:cs typeface="Arial"/>
              <a:sym typeface="Arial"/>
            </a:endParaRPr>
          </a:p>
        </p:txBody>
      </p:sp>
      <p:pic>
        <p:nvPicPr>
          <p:cNvPr id="204" name="Google Shape;204;p29"/>
          <p:cNvPicPr preferRelativeResize="0"/>
          <p:nvPr/>
        </p:nvPicPr>
        <p:blipFill>
          <a:blip r:embed="rId3">
            <a:alphaModFix/>
          </a:blip>
          <a:stretch>
            <a:fillRect/>
          </a:stretch>
        </p:blipFill>
        <p:spPr>
          <a:xfrm>
            <a:off x="4685625" y="1544650"/>
            <a:ext cx="4120800" cy="3355925"/>
          </a:xfrm>
          <a:prstGeom prst="rect">
            <a:avLst/>
          </a:prstGeom>
          <a:noFill/>
          <a:ln>
            <a:noFill/>
          </a:ln>
        </p:spPr>
      </p:pic>
      <p:cxnSp>
        <p:nvCxnSpPr>
          <p:cNvPr id="205" name="Google Shape;205;p29"/>
          <p:cNvCxnSpPr/>
          <p:nvPr/>
        </p:nvCxnSpPr>
        <p:spPr>
          <a:xfrm>
            <a:off x="4572000"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Validation and Accuracy</a:t>
            </a:r>
            <a:endParaRPr/>
          </a:p>
        </p:txBody>
      </p:sp>
      <p:sp>
        <p:nvSpPr>
          <p:cNvPr id="211" name="Google Shape;211;p30"/>
          <p:cNvSpPr txBox="1"/>
          <p:nvPr>
            <p:ph idx="1" type="body"/>
          </p:nvPr>
        </p:nvSpPr>
        <p:spPr>
          <a:xfrm>
            <a:off x="165225" y="1492125"/>
            <a:ext cx="4406700" cy="34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The training and testing of our models occurred with </a:t>
            </a:r>
            <a:r>
              <a:rPr b="1" lang="en">
                <a:solidFill>
                  <a:srgbClr val="000000"/>
                </a:solidFill>
                <a:latin typeface="Times New Roman"/>
                <a:ea typeface="Times New Roman"/>
                <a:cs typeface="Times New Roman"/>
                <a:sym typeface="Times New Roman"/>
              </a:rPr>
              <a:t>test </a:t>
            </a:r>
            <a:r>
              <a:rPr lang="en">
                <a:solidFill>
                  <a:srgbClr val="000000"/>
                </a:solidFill>
                <a:latin typeface="Times New Roman"/>
                <a:ea typeface="Times New Roman"/>
                <a:cs typeface="Times New Roman"/>
                <a:sym typeface="Times New Roman"/>
              </a:rPr>
              <a:t>size of </a:t>
            </a:r>
            <a:r>
              <a:rPr b="1" lang="en">
                <a:solidFill>
                  <a:srgbClr val="000000"/>
                </a:solidFill>
                <a:latin typeface="Times New Roman"/>
                <a:ea typeface="Times New Roman"/>
                <a:cs typeface="Times New Roman"/>
                <a:sym typeface="Times New Roman"/>
              </a:rPr>
              <a:t>20%</a:t>
            </a:r>
            <a:r>
              <a:rPr lang="en">
                <a:solidFill>
                  <a:srgbClr val="000000"/>
                </a:solidFill>
                <a:latin typeface="Times New Roman"/>
                <a:ea typeface="Times New Roman"/>
                <a:cs typeface="Times New Roman"/>
                <a:sym typeface="Times New Roman"/>
              </a:rPr>
              <a:t> on actual dataset .</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000000"/>
                </a:solidFill>
                <a:latin typeface="Times New Roman"/>
                <a:ea typeface="Times New Roman"/>
                <a:cs typeface="Times New Roman"/>
                <a:sym typeface="Times New Roman"/>
              </a:rPr>
              <a:t>The MSE values for each models were calculated and graphs were plotted showing the performance of the models.</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000000"/>
                </a:solidFill>
                <a:highlight>
                  <a:srgbClr val="FFFFFF"/>
                </a:highlight>
                <a:latin typeface="Times New Roman"/>
                <a:ea typeface="Times New Roman"/>
                <a:cs typeface="Times New Roman"/>
                <a:sym typeface="Times New Roman"/>
              </a:rPr>
              <a:t>In statistics, the mean squared error (</a:t>
            </a:r>
            <a:r>
              <a:rPr b="1" lang="en">
                <a:solidFill>
                  <a:srgbClr val="000000"/>
                </a:solidFill>
                <a:highlight>
                  <a:srgbClr val="FFFFFF"/>
                </a:highlight>
                <a:latin typeface="Times New Roman"/>
                <a:ea typeface="Times New Roman"/>
                <a:cs typeface="Times New Roman"/>
                <a:sym typeface="Times New Roman"/>
              </a:rPr>
              <a:t>MSE</a:t>
            </a:r>
            <a:r>
              <a:rPr lang="en">
                <a:solidFill>
                  <a:srgbClr val="000000"/>
                </a:solidFill>
                <a:highlight>
                  <a:srgbClr val="FFFFFF"/>
                </a:highlight>
                <a:latin typeface="Times New Roman"/>
                <a:ea typeface="Times New Roman"/>
                <a:cs typeface="Times New Roman"/>
                <a:sym typeface="Times New Roman"/>
              </a:rPr>
              <a:t>) of an estimator (of a procedure for estimating an unobserved quantity) measures the average of the squares of the errors — that is, the average squared difference between the estimated values and what is estimated.</a:t>
            </a:r>
            <a:endParaRPr>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000000"/>
                </a:solidFill>
                <a:highlight>
                  <a:srgbClr val="FFFFFF"/>
                </a:highlight>
                <a:latin typeface="Times New Roman"/>
                <a:ea typeface="Times New Roman"/>
                <a:cs typeface="Times New Roman"/>
                <a:sym typeface="Times New Roman"/>
              </a:rPr>
              <a:t>The top-right graph shows the </a:t>
            </a:r>
            <a:r>
              <a:rPr b="1" lang="en">
                <a:solidFill>
                  <a:srgbClr val="000000"/>
                </a:solidFill>
                <a:highlight>
                  <a:srgbClr val="FFFFFF"/>
                </a:highlight>
                <a:latin typeface="Times New Roman"/>
                <a:ea typeface="Times New Roman"/>
                <a:cs typeface="Times New Roman"/>
                <a:sym typeface="Times New Roman"/>
              </a:rPr>
              <a:t>comparison </a:t>
            </a:r>
            <a:r>
              <a:rPr lang="en">
                <a:solidFill>
                  <a:srgbClr val="000000"/>
                </a:solidFill>
                <a:highlight>
                  <a:srgbClr val="FFFFFF"/>
                </a:highlight>
                <a:latin typeface="Times New Roman"/>
                <a:ea typeface="Times New Roman"/>
                <a:cs typeface="Times New Roman"/>
                <a:sym typeface="Times New Roman"/>
              </a:rPr>
              <a:t>between Actual and</a:t>
            </a:r>
            <a:r>
              <a:rPr lang="en">
                <a:solidFill>
                  <a:srgbClr val="000000"/>
                </a:solidFill>
                <a:highlight>
                  <a:srgbClr val="FFFFFF"/>
                </a:highlight>
                <a:latin typeface="Times New Roman"/>
                <a:ea typeface="Times New Roman"/>
                <a:cs typeface="Times New Roman"/>
                <a:sym typeface="Times New Roman"/>
              </a:rPr>
              <a:t> </a:t>
            </a:r>
            <a:r>
              <a:rPr lang="en">
                <a:solidFill>
                  <a:srgbClr val="000000"/>
                </a:solidFill>
                <a:highlight>
                  <a:srgbClr val="FFFFFF"/>
                </a:highlight>
                <a:latin typeface="Times New Roman"/>
                <a:ea typeface="Times New Roman"/>
                <a:cs typeface="Times New Roman"/>
                <a:sym typeface="Times New Roman"/>
              </a:rPr>
              <a:t> predicted values based on Random Forest Model and the bottom one is for LSTM model.</a:t>
            </a:r>
            <a:endParaRPr>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000000"/>
              </a:solidFill>
              <a:highlight>
                <a:srgbClr val="FFFFFF"/>
              </a:highlight>
              <a:latin typeface="Times New Roman"/>
              <a:ea typeface="Times New Roman"/>
              <a:cs typeface="Times New Roman"/>
              <a:sym typeface="Times New Roman"/>
            </a:endParaRPr>
          </a:p>
        </p:txBody>
      </p:sp>
      <p:grpSp>
        <p:nvGrpSpPr>
          <p:cNvPr id="212" name="Google Shape;212;p30"/>
          <p:cNvGrpSpPr/>
          <p:nvPr/>
        </p:nvGrpSpPr>
        <p:grpSpPr>
          <a:xfrm>
            <a:off x="5016825" y="1484675"/>
            <a:ext cx="3942101" cy="3443600"/>
            <a:chOff x="4744425" y="1418025"/>
            <a:chExt cx="3942101" cy="3443600"/>
          </a:xfrm>
        </p:grpSpPr>
        <p:pic>
          <p:nvPicPr>
            <p:cNvPr id="213" name="Google Shape;213;p30"/>
            <p:cNvPicPr preferRelativeResize="0"/>
            <p:nvPr/>
          </p:nvPicPr>
          <p:blipFill rotWithShape="1">
            <a:blip r:embed="rId3">
              <a:alphaModFix/>
            </a:blip>
            <a:srcRect b="639" l="20098" r="47343" t="66077"/>
            <a:stretch/>
          </p:blipFill>
          <p:spPr>
            <a:xfrm>
              <a:off x="4744425" y="1418025"/>
              <a:ext cx="3942101" cy="1651175"/>
            </a:xfrm>
            <a:prstGeom prst="rect">
              <a:avLst/>
            </a:prstGeom>
            <a:noFill/>
            <a:ln>
              <a:noFill/>
            </a:ln>
          </p:spPr>
        </p:pic>
        <p:pic>
          <p:nvPicPr>
            <p:cNvPr id="214" name="Google Shape;214;p30"/>
            <p:cNvPicPr preferRelativeResize="0"/>
            <p:nvPr/>
          </p:nvPicPr>
          <p:blipFill rotWithShape="1">
            <a:blip r:embed="rId4">
              <a:alphaModFix/>
            </a:blip>
            <a:srcRect b="14454" l="16778" r="51660" t="48377"/>
            <a:stretch/>
          </p:blipFill>
          <p:spPr>
            <a:xfrm>
              <a:off x="4744425" y="3069200"/>
              <a:ext cx="3691526" cy="1792425"/>
            </a:xfrm>
            <a:prstGeom prst="rect">
              <a:avLst/>
            </a:prstGeom>
            <a:noFill/>
            <a:ln>
              <a:noFill/>
            </a:ln>
          </p:spPr>
        </p:pic>
      </p:grpSp>
      <p:cxnSp>
        <p:nvCxnSpPr>
          <p:cNvPr id="215" name="Google Shape;215;p30"/>
          <p:cNvCxnSpPr/>
          <p:nvPr/>
        </p:nvCxnSpPr>
        <p:spPr>
          <a:xfrm>
            <a:off x="4890225" y="1492125"/>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a:t>
            </a:r>
            <a:endParaRPr/>
          </a:p>
        </p:txBody>
      </p:sp>
      <p:sp>
        <p:nvSpPr>
          <p:cNvPr id="221" name="Google Shape;221;p31"/>
          <p:cNvSpPr txBox="1"/>
          <p:nvPr>
            <p:ph idx="1" type="body"/>
          </p:nvPr>
        </p:nvSpPr>
        <p:spPr>
          <a:xfrm>
            <a:off x="83625" y="1393900"/>
            <a:ext cx="48642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Times New Roman"/>
                <a:ea typeface="Times New Roman"/>
                <a:cs typeface="Times New Roman"/>
                <a:sym typeface="Times New Roman"/>
              </a:rPr>
              <a:t>Following was the accuracy score for each model so used:</a:t>
            </a:r>
            <a:endParaRPr sz="1400">
              <a:latin typeface="Times New Roman"/>
              <a:ea typeface="Times New Roman"/>
              <a:cs typeface="Times New Roman"/>
              <a:sym typeface="Times New Roman"/>
            </a:endParaRPr>
          </a:p>
          <a:p>
            <a:pPr indent="0" lvl="0" marL="0" rtl="0" algn="l">
              <a:spcBef>
                <a:spcPts val="1600"/>
              </a:spcBef>
              <a:spcAft>
                <a:spcPts val="0"/>
              </a:spcAft>
              <a:buNone/>
            </a:pPr>
            <a:r>
              <a:t/>
            </a:r>
            <a:endParaRPr sz="1400">
              <a:latin typeface="Times New Roman"/>
              <a:ea typeface="Times New Roman"/>
              <a:cs typeface="Times New Roman"/>
              <a:sym typeface="Times New Roman"/>
            </a:endParaRPr>
          </a:p>
          <a:p>
            <a:pPr indent="0" lvl="0" marL="0" rtl="0" algn="l">
              <a:spcBef>
                <a:spcPts val="1600"/>
              </a:spcBef>
              <a:spcAft>
                <a:spcPts val="0"/>
              </a:spcAft>
              <a:buNone/>
            </a:pPr>
            <a:r>
              <a:t/>
            </a:r>
            <a:endParaRPr sz="1400">
              <a:latin typeface="Times New Roman"/>
              <a:ea typeface="Times New Roman"/>
              <a:cs typeface="Times New Roman"/>
              <a:sym typeface="Times New Roman"/>
            </a:endParaRPr>
          </a:p>
          <a:p>
            <a:pPr indent="0" lvl="0" marL="0" rtl="0" algn="l">
              <a:spcBef>
                <a:spcPts val="1600"/>
              </a:spcBef>
              <a:spcAft>
                <a:spcPts val="0"/>
              </a:spcAft>
              <a:buNone/>
            </a:pPr>
            <a:r>
              <a:t/>
            </a:r>
            <a:endParaRPr sz="1400">
              <a:latin typeface="Times New Roman"/>
              <a:ea typeface="Times New Roman"/>
              <a:cs typeface="Times New Roman"/>
              <a:sym typeface="Times New Roman"/>
            </a:endParaRPr>
          </a:p>
          <a:p>
            <a:pPr indent="-317500" lvl="0" marL="457200" rtl="0" algn="l">
              <a:spcBef>
                <a:spcPts val="1600"/>
              </a:spcBef>
              <a:spcAft>
                <a:spcPts val="0"/>
              </a:spcAft>
              <a:buSzPts val="1400"/>
              <a:buFont typeface="Times New Roman"/>
              <a:buChar char="●"/>
            </a:pPr>
            <a:r>
              <a:rPr lang="en" sz="1400">
                <a:latin typeface="Times New Roman"/>
                <a:ea typeface="Times New Roman"/>
                <a:cs typeface="Times New Roman"/>
                <a:sym typeface="Times New Roman"/>
              </a:rPr>
              <a:t>We can see that our models give as a pretty good performance!</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Despite LSTM outperforming all other models, w</a:t>
            </a:r>
            <a:r>
              <a:rPr lang="en" sz="1400">
                <a:latin typeface="Times New Roman"/>
                <a:ea typeface="Times New Roman"/>
                <a:cs typeface="Times New Roman"/>
                <a:sym typeface="Times New Roman"/>
              </a:rPr>
              <a:t>e have deployed </a:t>
            </a:r>
            <a:r>
              <a:rPr b="1" lang="en" sz="1400">
                <a:latin typeface="Times New Roman"/>
                <a:ea typeface="Times New Roman"/>
                <a:cs typeface="Times New Roman"/>
                <a:sym typeface="Times New Roman"/>
              </a:rPr>
              <a:t>Random Forest</a:t>
            </a:r>
            <a:r>
              <a:rPr lang="en" sz="1400">
                <a:latin typeface="Times New Roman"/>
                <a:ea typeface="Times New Roman"/>
                <a:cs typeface="Times New Roman"/>
                <a:sym typeface="Times New Roman"/>
              </a:rPr>
              <a:t> as our base model for backend prediction as the  LSTM model prediction is time consuming and hence, won’t be as user friendly.</a:t>
            </a:r>
            <a:endParaRPr sz="1400">
              <a:latin typeface="Times New Roman"/>
              <a:ea typeface="Times New Roman"/>
              <a:cs typeface="Times New Roman"/>
              <a:sym typeface="Times New Roman"/>
            </a:endParaRPr>
          </a:p>
          <a:p>
            <a:pPr indent="0" lvl="0" marL="0" rtl="0" algn="l">
              <a:spcBef>
                <a:spcPts val="1600"/>
              </a:spcBef>
              <a:spcAft>
                <a:spcPts val="0"/>
              </a:spcAft>
              <a:buNone/>
            </a:pPr>
            <a:r>
              <a:t/>
            </a:r>
            <a:endParaRPr sz="1400">
              <a:latin typeface="Times New Roman"/>
              <a:ea typeface="Times New Roman"/>
              <a:cs typeface="Times New Roman"/>
              <a:sym typeface="Times New Roman"/>
            </a:endParaRPr>
          </a:p>
          <a:p>
            <a:pPr indent="0" lvl="0" marL="0" rtl="0" algn="l">
              <a:spcBef>
                <a:spcPts val="1600"/>
              </a:spcBef>
              <a:spcAft>
                <a:spcPts val="1600"/>
              </a:spcAft>
              <a:buNone/>
            </a:pP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p:txBody>
      </p:sp>
      <p:pic>
        <p:nvPicPr>
          <p:cNvPr id="222" name="Google Shape;222;p31"/>
          <p:cNvPicPr preferRelativeResize="0"/>
          <p:nvPr/>
        </p:nvPicPr>
        <p:blipFill rotWithShape="1">
          <a:blip r:embed="rId3">
            <a:alphaModFix/>
          </a:blip>
          <a:srcRect b="0" l="51983" r="0" t="0"/>
          <a:stretch/>
        </p:blipFill>
        <p:spPr>
          <a:xfrm>
            <a:off x="5311183" y="1572612"/>
            <a:ext cx="3580851" cy="3294875"/>
          </a:xfrm>
          <a:prstGeom prst="rect">
            <a:avLst/>
          </a:prstGeom>
          <a:noFill/>
          <a:ln>
            <a:noFill/>
          </a:ln>
        </p:spPr>
      </p:pic>
      <p:cxnSp>
        <p:nvCxnSpPr>
          <p:cNvPr id="223" name="Google Shape;223;p31"/>
          <p:cNvCxnSpPr/>
          <p:nvPr/>
        </p:nvCxnSpPr>
        <p:spPr>
          <a:xfrm>
            <a:off x="5129550" y="1505700"/>
            <a:ext cx="0" cy="3428700"/>
          </a:xfrm>
          <a:prstGeom prst="straightConnector1">
            <a:avLst/>
          </a:prstGeom>
          <a:noFill/>
          <a:ln cap="flat" cmpd="sng" w="38100">
            <a:solidFill>
              <a:srgbClr val="002F4A"/>
            </a:solidFill>
            <a:prstDash val="solid"/>
            <a:round/>
            <a:headEnd len="med" w="med" type="diamond"/>
            <a:tailEnd len="med" w="med" type="diamond"/>
          </a:ln>
        </p:spPr>
      </p:cxnSp>
      <p:graphicFrame>
        <p:nvGraphicFramePr>
          <p:cNvPr id="224" name="Google Shape;224;p31"/>
          <p:cNvGraphicFramePr/>
          <p:nvPr/>
        </p:nvGraphicFramePr>
        <p:xfrm>
          <a:off x="381388" y="1891475"/>
          <a:ext cx="3000000" cy="3000000"/>
        </p:xfrm>
        <a:graphic>
          <a:graphicData uri="http://schemas.openxmlformats.org/drawingml/2006/table">
            <a:tbl>
              <a:tblPr>
                <a:noFill/>
                <a:tableStyleId>{14F3F0F1-69DD-44B6-900F-8880E00C2A36}</a:tableStyleId>
              </a:tblPr>
              <a:tblGrid>
                <a:gridCol w="999675"/>
                <a:gridCol w="792600"/>
                <a:gridCol w="896150"/>
                <a:gridCol w="896150"/>
                <a:gridCol w="896150"/>
              </a:tblGrid>
              <a:tr h="456050">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MODEL</a:t>
                      </a:r>
                      <a:endParaRPr b="1" sz="800">
                        <a:latin typeface="Times New Roman"/>
                        <a:ea typeface="Times New Roman"/>
                        <a:cs typeface="Times New Roman"/>
                        <a:sym typeface="Times New Roman"/>
                      </a:endParaRPr>
                    </a:p>
                  </a:txBody>
                  <a:tcPr marT="0" marB="0" marR="0" marL="91425"/>
                </a:tc>
                <a:tc>
                  <a:txBody>
                    <a:bodyPr/>
                    <a:lstStyle/>
                    <a:p>
                      <a:pPr indent="0" lvl="0" marL="0" rtl="0" algn="l">
                        <a:lnSpc>
                          <a:spcPct val="100000"/>
                        </a:lnSpc>
                        <a:spcBef>
                          <a:spcPts val="0"/>
                        </a:spcBef>
                        <a:spcAft>
                          <a:spcPts val="1600"/>
                        </a:spcAft>
                        <a:buNone/>
                      </a:pPr>
                      <a:r>
                        <a:rPr lang="en" sz="1000">
                          <a:solidFill>
                            <a:schemeClr val="dk2"/>
                          </a:solidFill>
                          <a:latin typeface="Times New Roman"/>
                          <a:ea typeface="Times New Roman"/>
                          <a:cs typeface="Times New Roman"/>
                          <a:sym typeface="Times New Roman"/>
                        </a:rPr>
                        <a:t>Linear Regression</a:t>
                      </a:r>
                      <a:endParaRPr sz="1000">
                        <a:latin typeface="Times New Roman"/>
                        <a:ea typeface="Times New Roman"/>
                        <a:cs typeface="Times New Roman"/>
                        <a:sym typeface="Times New Roman"/>
                      </a:endParaRPr>
                    </a:p>
                  </a:txBody>
                  <a:tcPr marT="0" marB="0" marR="0" marL="91425"/>
                </a:tc>
                <a:tc>
                  <a:txBody>
                    <a:bodyPr/>
                    <a:lstStyle/>
                    <a:p>
                      <a:pPr indent="0" lvl="0" marL="0" rtl="0" algn="l">
                        <a:lnSpc>
                          <a:spcPct val="100000"/>
                        </a:lnSpc>
                        <a:spcBef>
                          <a:spcPts val="0"/>
                        </a:spcBef>
                        <a:spcAft>
                          <a:spcPts val="1600"/>
                        </a:spcAft>
                        <a:buNone/>
                      </a:pPr>
                      <a:r>
                        <a:rPr lang="en" sz="1000">
                          <a:solidFill>
                            <a:schemeClr val="dk2"/>
                          </a:solidFill>
                          <a:latin typeface="Times New Roman"/>
                          <a:ea typeface="Times New Roman"/>
                          <a:cs typeface="Times New Roman"/>
                          <a:sym typeface="Times New Roman"/>
                        </a:rPr>
                        <a:t>Bayesian Ridge Regression</a:t>
                      </a:r>
                      <a:endParaRPr sz="1000">
                        <a:latin typeface="Times New Roman"/>
                        <a:ea typeface="Times New Roman"/>
                        <a:cs typeface="Times New Roman"/>
                        <a:sym typeface="Times New Roman"/>
                      </a:endParaRPr>
                    </a:p>
                  </a:txBody>
                  <a:tcPr marT="0" marB="0" marR="0" marL="91425"/>
                </a:tc>
                <a:tc>
                  <a:txBody>
                    <a:bodyPr/>
                    <a:lstStyle/>
                    <a:p>
                      <a:pPr indent="0" lvl="0" marL="0" rtl="0" algn="l">
                        <a:lnSpc>
                          <a:spcPct val="100000"/>
                        </a:lnSpc>
                        <a:spcBef>
                          <a:spcPts val="0"/>
                        </a:spcBef>
                        <a:spcAft>
                          <a:spcPts val="1600"/>
                        </a:spcAft>
                        <a:buNone/>
                      </a:pPr>
                      <a:r>
                        <a:rPr lang="en" sz="1000">
                          <a:solidFill>
                            <a:schemeClr val="dk2"/>
                          </a:solidFill>
                          <a:latin typeface="Times New Roman"/>
                          <a:ea typeface="Times New Roman"/>
                          <a:cs typeface="Times New Roman"/>
                          <a:sym typeface="Times New Roman"/>
                        </a:rPr>
                        <a:t>RandomForest</a:t>
                      </a:r>
                      <a:endParaRPr sz="1000">
                        <a:latin typeface="Times New Roman"/>
                        <a:ea typeface="Times New Roman"/>
                        <a:cs typeface="Times New Roman"/>
                        <a:sym typeface="Times New Roman"/>
                      </a:endParaRPr>
                    </a:p>
                  </a:txBody>
                  <a:tcPr marT="0" marB="0" marR="0" marL="91425"/>
                </a:tc>
                <a:tc>
                  <a:txBody>
                    <a:bodyPr/>
                    <a:lstStyle/>
                    <a:p>
                      <a:pPr indent="0" lvl="0" marL="0" rtl="0" algn="l">
                        <a:lnSpc>
                          <a:spcPct val="100000"/>
                        </a:lnSpc>
                        <a:spcBef>
                          <a:spcPts val="0"/>
                        </a:spcBef>
                        <a:spcAft>
                          <a:spcPts val="0"/>
                        </a:spcAft>
                        <a:buNone/>
                      </a:pPr>
                      <a:r>
                        <a:rPr lang="en" sz="1000">
                          <a:latin typeface="Times New Roman"/>
                          <a:ea typeface="Times New Roman"/>
                          <a:cs typeface="Times New Roman"/>
                          <a:sym typeface="Times New Roman"/>
                        </a:rPr>
                        <a:t>LSTM</a:t>
                      </a:r>
                      <a:endParaRPr sz="1000">
                        <a:latin typeface="Times New Roman"/>
                        <a:ea typeface="Times New Roman"/>
                        <a:cs typeface="Times New Roman"/>
                        <a:sym typeface="Times New Roman"/>
                      </a:endParaRPr>
                    </a:p>
                  </a:txBody>
                  <a:tcPr marT="0" marB="0" marR="0" marL="91425"/>
                </a:tc>
              </a:tr>
              <a:tr h="223725">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ACCURACY(%)</a:t>
                      </a:r>
                      <a:endParaRPr b="1" sz="800">
                        <a:latin typeface="Times New Roman"/>
                        <a:ea typeface="Times New Roman"/>
                        <a:cs typeface="Times New Roman"/>
                        <a:sym typeface="Times New Roman"/>
                      </a:endParaRPr>
                    </a:p>
                  </a:txBody>
                  <a:tcPr marT="0" marB="0" marR="91425" marL="91425"/>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84</a:t>
                      </a:r>
                      <a:endParaRPr sz="1000">
                        <a:latin typeface="Times New Roman"/>
                        <a:ea typeface="Times New Roman"/>
                        <a:cs typeface="Times New Roman"/>
                        <a:sym typeface="Times New Roman"/>
                      </a:endParaRPr>
                    </a:p>
                  </a:txBody>
                  <a:tcPr marT="0" marB="0" marR="0" marL="91425"/>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84</a:t>
                      </a:r>
                      <a:endParaRPr sz="1000">
                        <a:latin typeface="Times New Roman"/>
                        <a:ea typeface="Times New Roman"/>
                        <a:cs typeface="Times New Roman"/>
                        <a:sym typeface="Times New Roman"/>
                      </a:endParaRPr>
                    </a:p>
                  </a:txBody>
                  <a:tcPr marT="0" marB="0" marR="0" marL="91425"/>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97</a:t>
                      </a:r>
                      <a:endParaRPr sz="1000">
                        <a:latin typeface="Times New Roman"/>
                        <a:ea typeface="Times New Roman"/>
                        <a:cs typeface="Times New Roman"/>
                        <a:sym typeface="Times New Roman"/>
                      </a:endParaRPr>
                    </a:p>
                  </a:txBody>
                  <a:tcPr marT="0" marB="0" marR="91425" marL="91425"/>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txBody>
                  <a:tcPr marT="91425" marB="91425" marR="91425" marL="91425"/>
                </a:tc>
              </a:tr>
              <a:tr h="307750">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MSE</a:t>
                      </a:r>
                      <a:endParaRPr b="1" sz="800">
                        <a:latin typeface="Times New Roman"/>
                        <a:ea typeface="Times New Roman"/>
                        <a:cs typeface="Times New Roman"/>
                        <a:sym typeface="Times New Roman"/>
                      </a:endParaRPr>
                    </a:p>
                  </a:txBody>
                  <a:tcPr marT="0" marB="0" marR="0" marL="91425"/>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   529.59</a:t>
                      </a:r>
                      <a:endParaRPr sz="1000">
                        <a:latin typeface="Times New Roman"/>
                        <a:ea typeface="Times New Roman"/>
                        <a:cs typeface="Times New Roman"/>
                        <a:sym typeface="Times New Roman"/>
                      </a:endParaRPr>
                    </a:p>
                  </a:txBody>
                  <a:tcPr marT="0" marB="0" marR="0" marL="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   529.59</a:t>
                      </a:r>
                      <a:endParaRPr sz="1000">
                        <a:latin typeface="Times New Roman"/>
                        <a:ea typeface="Times New Roman"/>
                        <a:cs typeface="Times New Roman"/>
                        <a:sym typeface="Times New Roman"/>
                      </a:endParaRPr>
                    </a:p>
                  </a:txBody>
                  <a:tcPr marT="0" marB="0" marR="0" marL="0"/>
                </a:tc>
                <a:tc>
                  <a:txBody>
                    <a:bodyPr/>
                    <a:lstStyle/>
                    <a:p>
                      <a:pPr indent="0" lvl="0" marL="0" rtl="0" algn="l">
                        <a:spcBef>
                          <a:spcPts val="0"/>
                        </a:spcBef>
                        <a:spcAft>
                          <a:spcPts val="0"/>
                        </a:spcAft>
                        <a:buNone/>
                      </a:pPr>
                      <a:r>
                        <a:rPr lang="en" sz="1000">
                          <a:latin typeface="Times New Roman"/>
                          <a:ea typeface="Times New Roman"/>
                          <a:cs typeface="Times New Roman"/>
                          <a:sym typeface="Times New Roman"/>
                        </a:rPr>
                        <a:t>   214.89</a:t>
                      </a:r>
                      <a:endParaRPr sz="1000">
                        <a:latin typeface="Times New Roman"/>
                        <a:ea typeface="Times New Roman"/>
                        <a:cs typeface="Times New Roman"/>
                        <a:sym typeface="Times New Roman"/>
                      </a:endParaRPr>
                    </a:p>
                  </a:txBody>
                  <a:tcPr marT="0" marB="0" marR="0" marL="0"/>
                </a:tc>
                <a:tc>
                  <a:txBody>
                    <a:bodyPr/>
                    <a:lstStyle/>
                    <a:p>
                      <a:pPr indent="0" lvl="0" marL="0" rtl="0" algn="l">
                        <a:lnSpc>
                          <a:spcPct val="115000"/>
                        </a:lnSpc>
                        <a:spcBef>
                          <a:spcPts val="0"/>
                        </a:spcBef>
                        <a:spcAft>
                          <a:spcPts val="1600"/>
                        </a:spcAft>
                        <a:buNone/>
                      </a:pPr>
                      <a:r>
                        <a:rPr lang="en" sz="1000">
                          <a:solidFill>
                            <a:schemeClr val="dk2"/>
                          </a:solidFill>
                          <a:latin typeface="Times New Roman"/>
                          <a:ea typeface="Times New Roman"/>
                          <a:cs typeface="Times New Roman"/>
                          <a:sym typeface="Times New Roman"/>
                        </a:rPr>
                        <a:t>0.11827</a:t>
                      </a:r>
                      <a:endParaRPr sz="1000">
                        <a:latin typeface="Times New Roman"/>
                        <a:ea typeface="Times New Roman"/>
                        <a:cs typeface="Times New Roman"/>
                        <a:sym typeface="Times New Roman"/>
                      </a:endParaRPr>
                    </a:p>
                  </a:txBody>
                  <a:tcPr marT="0" marB="0" marR="0"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2" name="Google Shape;72;p14"/>
          <p:cNvSpPr txBox="1"/>
          <p:nvPr>
            <p:ph idx="1" type="body"/>
          </p:nvPr>
        </p:nvSpPr>
        <p:spPr>
          <a:xfrm>
            <a:off x="192525" y="1389025"/>
            <a:ext cx="4249500" cy="34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Times New Roman"/>
                <a:ea typeface="Times New Roman"/>
                <a:cs typeface="Times New Roman"/>
                <a:sym typeface="Times New Roman"/>
              </a:rPr>
              <a:t>Wind Energy plays an increasing role in the supply of energy worldwide. Over the past 10 years, U.S wind power capacity has grown 15% per year and is now the largest source of </a:t>
            </a:r>
            <a:r>
              <a:rPr b="1" lang="en" sz="1400">
                <a:latin typeface="Times New Roman"/>
                <a:ea typeface="Times New Roman"/>
                <a:cs typeface="Times New Roman"/>
                <a:sym typeface="Times New Roman"/>
              </a:rPr>
              <a:t>renewable power</a:t>
            </a:r>
            <a:r>
              <a:rPr lang="en" sz="1400">
                <a:latin typeface="Times New Roman"/>
                <a:ea typeface="Times New Roman"/>
                <a:cs typeface="Times New Roman"/>
                <a:sym typeface="Times New Roman"/>
              </a:rPr>
              <a:t>. The wind energy industry is bringing billions in private investment, and tens of thousands of well-paying jobs, to rural and communities across the world – helping them attract business and pay for roads and schools.</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 sz="1400">
                <a:latin typeface="Times New Roman"/>
                <a:ea typeface="Times New Roman"/>
                <a:cs typeface="Times New Roman"/>
                <a:sym typeface="Times New Roman"/>
              </a:rPr>
              <a:t>Wind power is pollution-free, requiring no fuel but only the wind, which is also </a:t>
            </a:r>
            <a:r>
              <a:rPr b="1" lang="en" sz="1400">
                <a:latin typeface="Times New Roman"/>
                <a:ea typeface="Times New Roman"/>
                <a:cs typeface="Times New Roman"/>
                <a:sym typeface="Times New Roman"/>
              </a:rPr>
              <a:t>free</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spcBef>
                <a:spcPts val="1600"/>
              </a:spcBef>
              <a:spcAft>
                <a:spcPts val="1600"/>
              </a:spcAft>
              <a:buNone/>
            </a:pPr>
            <a:r>
              <a:t/>
            </a:r>
            <a:endParaRPr sz="1400">
              <a:latin typeface="Times New Roman"/>
              <a:ea typeface="Times New Roman"/>
              <a:cs typeface="Times New Roman"/>
              <a:sym typeface="Times New Roman"/>
            </a:endParaRPr>
          </a:p>
        </p:txBody>
      </p:sp>
      <p:sp>
        <p:nvSpPr>
          <p:cNvPr id="73" name="Google Shape;73;p1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 name="Google Shape;74;p14"/>
          <p:cNvPicPr preferRelativeResize="0"/>
          <p:nvPr/>
        </p:nvPicPr>
        <p:blipFill>
          <a:blip r:embed="rId3">
            <a:alphaModFix/>
          </a:blip>
          <a:stretch>
            <a:fillRect/>
          </a:stretch>
        </p:blipFill>
        <p:spPr>
          <a:xfrm>
            <a:off x="4803000" y="1505700"/>
            <a:ext cx="4058700" cy="3455024"/>
          </a:xfrm>
          <a:prstGeom prst="rect">
            <a:avLst/>
          </a:prstGeom>
          <a:noFill/>
          <a:ln>
            <a:noFill/>
          </a:ln>
        </p:spPr>
      </p:pic>
      <p:cxnSp>
        <p:nvCxnSpPr>
          <p:cNvPr id="75" name="Google Shape;75;p14"/>
          <p:cNvCxnSpPr/>
          <p:nvPr/>
        </p:nvCxnSpPr>
        <p:spPr>
          <a:xfrm>
            <a:off x="4572000"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Graphical User Interface: GUI</a:t>
            </a:r>
            <a:endParaRPr/>
          </a:p>
        </p:txBody>
      </p:sp>
      <p:sp>
        <p:nvSpPr>
          <p:cNvPr id="230" name="Google Shape;230;p32"/>
          <p:cNvSpPr txBox="1"/>
          <p:nvPr>
            <p:ph idx="2" type="body"/>
          </p:nvPr>
        </p:nvSpPr>
        <p:spPr>
          <a:xfrm>
            <a:off x="106175" y="1279100"/>
            <a:ext cx="4465800" cy="3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Times New Roman"/>
                <a:ea typeface="Times New Roman"/>
                <a:cs typeface="Times New Roman"/>
                <a:sym typeface="Times New Roman"/>
              </a:rPr>
              <a:t>Each and every response from the computer is visually communicated through </a:t>
            </a:r>
            <a:r>
              <a:rPr b="1" lang="en">
                <a:solidFill>
                  <a:srgbClr val="222222"/>
                </a:solidFill>
                <a:highlight>
                  <a:srgbClr val="FFFFFF"/>
                </a:highlight>
                <a:latin typeface="Times New Roman"/>
                <a:ea typeface="Times New Roman"/>
                <a:cs typeface="Times New Roman"/>
                <a:sym typeface="Times New Roman"/>
              </a:rPr>
              <a:t>GUI</a:t>
            </a:r>
            <a:r>
              <a:rPr lang="en">
                <a:solidFill>
                  <a:srgbClr val="222222"/>
                </a:solidFill>
                <a:highlight>
                  <a:srgbClr val="FFFFFF"/>
                </a:highlight>
                <a:latin typeface="Times New Roman"/>
                <a:ea typeface="Times New Roman"/>
                <a:cs typeface="Times New Roman"/>
                <a:sym typeface="Times New Roman"/>
              </a:rPr>
              <a:t>. A user with no computer knowledge can literally start learning about the machine through the GUI as it provides </a:t>
            </a:r>
            <a:r>
              <a:rPr b="1" lang="en">
                <a:solidFill>
                  <a:srgbClr val="222222"/>
                </a:solidFill>
                <a:highlight>
                  <a:srgbClr val="FFFFFF"/>
                </a:highlight>
                <a:latin typeface="Times New Roman"/>
                <a:ea typeface="Times New Roman"/>
                <a:cs typeface="Times New Roman"/>
                <a:sym typeface="Times New Roman"/>
              </a:rPr>
              <a:t>scope </a:t>
            </a:r>
            <a:r>
              <a:rPr lang="en">
                <a:solidFill>
                  <a:srgbClr val="222222"/>
                </a:solidFill>
                <a:highlight>
                  <a:srgbClr val="FFFFFF"/>
                </a:highlight>
                <a:latin typeface="Times New Roman"/>
                <a:ea typeface="Times New Roman"/>
                <a:cs typeface="Times New Roman"/>
                <a:sym typeface="Times New Roman"/>
              </a:rPr>
              <a:t>for users to explore and provides discoverability.</a:t>
            </a:r>
            <a:endParaRPr>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b="1" lang="en">
                <a:solidFill>
                  <a:srgbClr val="222222"/>
                </a:solidFill>
                <a:highlight>
                  <a:srgbClr val="FFFFFF"/>
                </a:highlight>
                <a:latin typeface="Times New Roman"/>
                <a:ea typeface="Times New Roman"/>
                <a:cs typeface="Times New Roman"/>
                <a:sym typeface="Times New Roman"/>
              </a:rPr>
              <a:t>Tkinter </a:t>
            </a:r>
            <a:r>
              <a:rPr lang="en">
                <a:solidFill>
                  <a:srgbClr val="222222"/>
                </a:solidFill>
                <a:highlight>
                  <a:srgbClr val="FFFFFF"/>
                </a:highlight>
                <a:latin typeface="Times New Roman"/>
                <a:ea typeface="Times New Roman"/>
                <a:cs typeface="Times New Roman"/>
                <a:sym typeface="Times New Roman"/>
              </a:rPr>
              <a:t>is the standard GUI library for Python. Python when combined with Tkinter provides a fast and easy way to create GUI applications. Tkinter provides a </a:t>
            </a:r>
            <a:r>
              <a:rPr b="1" lang="en">
                <a:solidFill>
                  <a:srgbClr val="222222"/>
                </a:solidFill>
                <a:highlight>
                  <a:srgbClr val="FFFFFF"/>
                </a:highlight>
                <a:latin typeface="Times New Roman"/>
                <a:ea typeface="Times New Roman"/>
                <a:cs typeface="Times New Roman"/>
                <a:sym typeface="Times New Roman"/>
              </a:rPr>
              <a:t>powerful object-oriented </a:t>
            </a:r>
            <a:r>
              <a:rPr lang="en">
                <a:solidFill>
                  <a:srgbClr val="222222"/>
                </a:solidFill>
                <a:highlight>
                  <a:srgbClr val="FFFFFF"/>
                </a:highlight>
                <a:latin typeface="Times New Roman"/>
                <a:ea typeface="Times New Roman"/>
                <a:cs typeface="Times New Roman"/>
                <a:sym typeface="Times New Roman"/>
              </a:rPr>
              <a:t>interface to the Tk GUI toolkit.</a:t>
            </a:r>
            <a:endParaRPr>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222222"/>
                </a:solidFill>
                <a:highlight>
                  <a:srgbClr val="FFFFFF"/>
                </a:highlight>
                <a:latin typeface="Times New Roman"/>
                <a:ea typeface="Times New Roman"/>
                <a:cs typeface="Times New Roman"/>
                <a:sym typeface="Times New Roman"/>
              </a:rPr>
              <a:t>Our tkinter application takes in input from the user and runs the machine learning model at its </a:t>
            </a:r>
            <a:r>
              <a:rPr b="1" lang="en">
                <a:solidFill>
                  <a:srgbClr val="222222"/>
                </a:solidFill>
                <a:highlight>
                  <a:srgbClr val="FFFFFF"/>
                </a:highlight>
                <a:latin typeface="Times New Roman"/>
                <a:ea typeface="Times New Roman"/>
                <a:cs typeface="Times New Roman"/>
                <a:sym typeface="Times New Roman"/>
              </a:rPr>
              <a:t>backend </a:t>
            </a:r>
            <a:r>
              <a:rPr lang="en">
                <a:solidFill>
                  <a:srgbClr val="222222"/>
                </a:solidFill>
                <a:highlight>
                  <a:srgbClr val="FFFFFF"/>
                </a:highlight>
                <a:latin typeface="Times New Roman"/>
                <a:ea typeface="Times New Roman"/>
                <a:cs typeface="Times New Roman"/>
                <a:sym typeface="Times New Roman"/>
              </a:rPr>
              <a:t>to </a:t>
            </a:r>
            <a:r>
              <a:rPr b="1" lang="en">
                <a:solidFill>
                  <a:srgbClr val="222222"/>
                </a:solidFill>
                <a:highlight>
                  <a:srgbClr val="FFFFFF"/>
                </a:highlight>
                <a:latin typeface="Times New Roman"/>
                <a:ea typeface="Times New Roman"/>
                <a:cs typeface="Times New Roman"/>
                <a:sym typeface="Times New Roman"/>
              </a:rPr>
              <a:t>predict </a:t>
            </a:r>
            <a:r>
              <a:rPr lang="en">
                <a:solidFill>
                  <a:srgbClr val="222222"/>
                </a:solidFill>
                <a:highlight>
                  <a:srgbClr val="FFFFFF"/>
                </a:highlight>
                <a:latin typeface="Times New Roman"/>
                <a:ea typeface="Times New Roman"/>
                <a:cs typeface="Times New Roman"/>
                <a:sym typeface="Times New Roman"/>
              </a:rPr>
              <a:t>and display the Active Power as the output.</a:t>
            </a:r>
            <a:endParaRPr>
              <a:solidFill>
                <a:srgbClr val="222222"/>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rPr lang="en">
                <a:solidFill>
                  <a:srgbClr val="222222"/>
                </a:solidFill>
                <a:highlight>
                  <a:srgbClr val="FFFFFF"/>
                </a:highlight>
                <a:latin typeface="Times New Roman"/>
                <a:ea typeface="Times New Roman"/>
                <a:cs typeface="Times New Roman"/>
                <a:sym typeface="Times New Roman"/>
              </a:rPr>
              <a:t>A screenshot of our GUI as is alongside.</a:t>
            </a:r>
            <a:endParaRPr>
              <a:solidFill>
                <a:srgbClr val="222222"/>
              </a:solidFill>
              <a:highlight>
                <a:srgbClr val="FFFFFF"/>
              </a:highlight>
              <a:latin typeface="Times New Roman"/>
              <a:ea typeface="Times New Roman"/>
              <a:cs typeface="Times New Roman"/>
              <a:sym typeface="Times New Roman"/>
            </a:endParaRPr>
          </a:p>
        </p:txBody>
      </p:sp>
      <p:pic>
        <p:nvPicPr>
          <p:cNvPr id="231" name="Google Shape;231;p32"/>
          <p:cNvPicPr preferRelativeResize="0"/>
          <p:nvPr/>
        </p:nvPicPr>
        <p:blipFill rotWithShape="1">
          <a:blip r:embed="rId3">
            <a:alphaModFix/>
          </a:blip>
          <a:srcRect b="0" l="1912" r="0" t="0"/>
          <a:stretch/>
        </p:blipFill>
        <p:spPr>
          <a:xfrm>
            <a:off x="4788900" y="1636171"/>
            <a:ext cx="4154227" cy="3167753"/>
          </a:xfrm>
          <a:prstGeom prst="rect">
            <a:avLst/>
          </a:prstGeom>
          <a:noFill/>
          <a:ln>
            <a:noFill/>
          </a:ln>
        </p:spPr>
      </p:pic>
      <p:cxnSp>
        <p:nvCxnSpPr>
          <p:cNvPr id="232" name="Google Shape;232;p32"/>
          <p:cNvCxnSpPr/>
          <p:nvPr/>
        </p:nvCxnSpPr>
        <p:spPr>
          <a:xfrm>
            <a:off x="4572000"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238" name="Google Shape;238;p33"/>
          <p:cNvSpPr txBox="1"/>
          <p:nvPr>
            <p:ph idx="2" type="body"/>
          </p:nvPr>
        </p:nvSpPr>
        <p:spPr>
          <a:xfrm>
            <a:off x="125450" y="1379975"/>
            <a:ext cx="4187100" cy="3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latin typeface="Times New Roman"/>
                <a:ea typeface="Times New Roman"/>
                <a:cs typeface="Times New Roman"/>
                <a:sym typeface="Times New Roman"/>
              </a:rPr>
              <a:t>Eurus Systems</a:t>
            </a:r>
            <a:r>
              <a:rPr b="1" baseline="30000" i="1" lang="en"/>
              <a:t>TM</a:t>
            </a:r>
            <a:r>
              <a:rPr lang="en"/>
              <a:t> </a:t>
            </a:r>
            <a:r>
              <a:rPr lang="en" sz="1400">
                <a:latin typeface="Times New Roman"/>
                <a:ea typeface="Times New Roman"/>
                <a:cs typeface="Times New Roman"/>
                <a:sym typeface="Times New Roman"/>
              </a:rPr>
              <a:t>has the ability to efficiently do the following:</a:t>
            </a:r>
            <a:endParaRPr sz="1400">
              <a:latin typeface="Times New Roman"/>
              <a:ea typeface="Times New Roman"/>
              <a:cs typeface="Times New Roman"/>
              <a:sym typeface="Times New Roman"/>
            </a:endParaRPr>
          </a:p>
          <a:p>
            <a:pPr indent="-317500" lvl="0" marL="457200" rtl="0" algn="l">
              <a:spcBef>
                <a:spcPts val="1600"/>
              </a:spcBef>
              <a:spcAft>
                <a:spcPts val="0"/>
              </a:spcAft>
              <a:buSzPts val="1400"/>
              <a:buFont typeface="Times New Roman"/>
              <a:buChar char="●"/>
            </a:pPr>
            <a:r>
              <a:rPr lang="en" sz="1400">
                <a:latin typeface="Times New Roman"/>
                <a:ea typeface="Times New Roman"/>
                <a:cs typeface="Times New Roman"/>
                <a:sym typeface="Times New Roman"/>
              </a:rPr>
              <a:t>Our system  makes near accurate </a:t>
            </a:r>
            <a:r>
              <a:rPr b="1" lang="en" sz="1400">
                <a:latin typeface="Times New Roman"/>
                <a:ea typeface="Times New Roman"/>
                <a:cs typeface="Times New Roman"/>
                <a:sym typeface="Times New Roman"/>
              </a:rPr>
              <a:t>forecasts </a:t>
            </a:r>
            <a:r>
              <a:rPr lang="en" sz="1400">
                <a:latin typeface="Times New Roman"/>
                <a:ea typeface="Times New Roman"/>
                <a:cs typeface="Times New Roman"/>
                <a:sym typeface="Times New Roman"/>
              </a:rPr>
              <a:t>for upcoming months after Time Series Analysis of the dataset.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It makes near accurate predictions for the </a:t>
            </a:r>
            <a:r>
              <a:rPr b="1" lang="en" sz="1400">
                <a:latin typeface="Times New Roman"/>
                <a:ea typeface="Times New Roman"/>
                <a:cs typeface="Times New Roman"/>
                <a:sym typeface="Times New Roman"/>
              </a:rPr>
              <a:t>Active Power</a:t>
            </a:r>
            <a:r>
              <a:rPr lang="en" sz="1400">
                <a:latin typeface="Times New Roman"/>
                <a:ea typeface="Times New Roman"/>
                <a:cs typeface="Times New Roman"/>
                <a:sym typeface="Times New Roman"/>
              </a:rPr>
              <a:t> that will be generated at any given time based on the Wind Speed and Wind Direction inputs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It makes use of </a:t>
            </a:r>
            <a:r>
              <a:rPr lang="en" sz="1400">
                <a:latin typeface="Times New Roman"/>
                <a:ea typeface="Times New Roman"/>
                <a:cs typeface="Times New Roman"/>
                <a:sym typeface="Times New Roman"/>
              </a:rPr>
              <a:t>a very</a:t>
            </a:r>
            <a:r>
              <a:rPr b="1" lang="en" sz="1400">
                <a:latin typeface="Times New Roman"/>
                <a:ea typeface="Times New Roman"/>
                <a:cs typeface="Times New Roman"/>
                <a:sym typeface="Times New Roman"/>
              </a:rPr>
              <a:t> user-friendly GUI</a:t>
            </a:r>
            <a:endParaRPr b="1"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backend ML models </a:t>
            </a:r>
            <a:r>
              <a:rPr b="1" lang="en" sz="1400">
                <a:latin typeface="Times New Roman"/>
                <a:ea typeface="Times New Roman"/>
                <a:cs typeface="Times New Roman"/>
                <a:sym typeface="Times New Roman"/>
              </a:rPr>
              <a:t>updates </a:t>
            </a:r>
            <a:r>
              <a:rPr lang="en" sz="1400">
                <a:latin typeface="Times New Roman"/>
                <a:ea typeface="Times New Roman"/>
                <a:cs typeface="Times New Roman"/>
                <a:sym typeface="Times New Roman"/>
              </a:rPr>
              <a:t>our dataset with each user input and its corresponding prediction.</a:t>
            </a:r>
            <a:endParaRPr sz="1400">
              <a:latin typeface="Times New Roman"/>
              <a:ea typeface="Times New Roman"/>
              <a:cs typeface="Times New Roman"/>
              <a:sym typeface="Times New Roman"/>
            </a:endParaRPr>
          </a:p>
        </p:txBody>
      </p:sp>
      <p:pic>
        <p:nvPicPr>
          <p:cNvPr id="239" name="Google Shape;239;p33"/>
          <p:cNvPicPr preferRelativeResize="0"/>
          <p:nvPr/>
        </p:nvPicPr>
        <p:blipFill>
          <a:blip r:embed="rId3">
            <a:alphaModFix/>
          </a:blip>
          <a:stretch>
            <a:fillRect/>
          </a:stretch>
        </p:blipFill>
        <p:spPr>
          <a:xfrm>
            <a:off x="4572000" y="1720375"/>
            <a:ext cx="4260600" cy="2151611"/>
          </a:xfrm>
          <a:prstGeom prst="rect">
            <a:avLst/>
          </a:prstGeom>
          <a:noFill/>
          <a:ln>
            <a:noFill/>
          </a:ln>
        </p:spPr>
      </p:pic>
      <p:sp>
        <p:nvSpPr>
          <p:cNvPr id="240" name="Google Shape;240;p33"/>
          <p:cNvSpPr/>
          <p:nvPr/>
        </p:nvSpPr>
        <p:spPr>
          <a:xfrm>
            <a:off x="4639950" y="4130400"/>
            <a:ext cx="4124695" cy="350777"/>
          </a:xfrm>
          <a:prstGeom prst="rect">
            <a:avLst/>
          </a:prstGeom>
        </p:spPr>
        <p:txBody>
          <a:bodyPr>
            <a:prstTxWarp prst="textPlain"/>
          </a:bodyPr>
          <a:lstStyle/>
          <a:p>
            <a:pPr lvl="0" algn="ctr"/>
            <a:r>
              <a:rPr b="0" i="0">
                <a:ln cap="flat" cmpd="sng" w="9525">
                  <a:solidFill>
                    <a:srgbClr val="666666"/>
                  </a:solidFill>
                  <a:prstDash val="solid"/>
                  <a:round/>
                  <a:headEnd len="sm" w="sm" type="none"/>
                  <a:tailEnd len="sm" w="sm" type="none"/>
                </a:ln>
                <a:gradFill>
                  <a:gsLst>
                    <a:gs pos="0">
                      <a:srgbClr val="4E29AA"/>
                    </a:gs>
                    <a:gs pos="100000">
                      <a:srgbClr val="1E123D"/>
                    </a:gs>
                  </a:gsLst>
                  <a:lin ang="5400012" scaled="0"/>
                </a:gradFill>
                <a:latin typeface="Arial"/>
              </a:rPr>
              <a:t>Could we be any happier?</a:t>
            </a:r>
          </a:p>
        </p:txBody>
      </p:sp>
      <p:cxnSp>
        <p:nvCxnSpPr>
          <p:cNvPr id="241" name="Google Shape;241;p33"/>
          <p:cNvCxnSpPr/>
          <p:nvPr/>
        </p:nvCxnSpPr>
        <p:spPr>
          <a:xfrm>
            <a:off x="4445400" y="1554325"/>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247" name="Google Shape;247;p34"/>
          <p:cNvSpPr txBox="1"/>
          <p:nvPr>
            <p:ph idx="1" type="body"/>
          </p:nvPr>
        </p:nvSpPr>
        <p:spPr>
          <a:xfrm>
            <a:off x="110025" y="1462200"/>
            <a:ext cx="4758300" cy="342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000000"/>
                </a:solidFill>
                <a:latin typeface="Pacifico"/>
                <a:ea typeface="Pacifico"/>
                <a:cs typeface="Pacifico"/>
                <a:sym typeface="Pacifico"/>
              </a:rPr>
              <a:t>“If you aim higher than you expect, you could reach higher than you dreamed.”</a:t>
            </a:r>
            <a:endParaRPr>
              <a:solidFill>
                <a:srgbClr val="000000"/>
              </a:solidFill>
              <a:latin typeface="Pacifico"/>
              <a:ea typeface="Pacifico"/>
              <a:cs typeface="Pacifico"/>
              <a:sym typeface="Pacifico"/>
            </a:endParaRPr>
          </a:p>
          <a:p>
            <a:pPr indent="0" lvl="0" marL="0" rtl="0" algn="ctr">
              <a:lnSpc>
                <a:spcPct val="100000"/>
              </a:lnSpc>
              <a:spcBef>
                <a:spcPts val="0"/>
              </a:spcBef>
              <a:spcAft>
                <a:spcPts val="0"/>
              </a:spcAft>
              <a:buNone/>
            </a:pPr>
            <a:r>
              <a:t/>
            </a:r>
            <a:endParaRPr>
              <a:solidFill>
                <a:srgbClr val="000000"/>
              </a:solidFill>
              <a:latin typeface="Pacifico"/>
              <a:ea typeface="Pacifico"/>
              <a:cs typeface="Pacifico"/>
              <a:sym typeface="Pacifico"/>
            </a:endParaRPr>
          </a:p>
          <a:p>
            <a:pPr indent="0" lvl="0" marL="0" rtl="0" algn="ctr">
              <a:lnSpc>
                <a:spcPct val="100000"/>
              </a:lnSpc>
              <a:spcBef>
                <a:spcPts val="0"/>
              </a:spcBef>
              <a:spcAft>
                <a:spcPts val="0"/>
              </a:spcAft>
              <a:buNone/>
            </a:pPr>
            <a:r>
              <a:rPr lang="en">
                <a:solidFill>
                  <a:srgbClr val="000000"/>
                </a:solidFill>
                <a:latin typeface="Pacifico"/>
                <a:ea typeface="Pacifico"/>
                <a:cs typeface="Pacifico"/>
                <a:sym typeface="Pacifico"/>
              </a:rPr>
              <a:t>~Richard Branson</a:t>
            </a:r>
            <a:endParaRPr>
              <a:solidFill>
                <a:srgbClr val="000000"/>
              </a:solidFill>
              <a:latin typeface="Pacifico"/>
              <a:ea typeface="Pacifico"/>
              <a:cs typeface="Pacifico"/>
              <a:sym typeface="Pacifico"/>
            </a:endParaRPr>
          </a:p>
          <a:p>
            <a:pPr indent="0" lvl="0" marL="0" rtl="0" algn="ctr">
              <a:lnSpc>
                <a:spcPct val="100000"/>
              </a:lnSpc>
              <a:spcBef>
                <a:spcPts val="0"/>
              </a:spcBef>
              <a:spcAft>
                <a:spcPts val="0"/>
              </a:spcAft>
              <a:buNone/>
            </a:pPr>
            <a:r>
              <a:t/>
            </a:r>
            <a:endParaRPr>
              <a:solidFill>
                <a:srgbClr val="000000"/>
              </a:solidFill>
              <a:latin typeface="Pacifico"/>
              <a:ea typeface="Pacifico"/>
              <a:cs typeface="Pacifico"/>
              <a:sym typeface="Pacifico"/>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To broadcast our application as an android application or website service to handle </a:t>
            </a:r>
            <a:r>
              <a:rPr b="1" lang="en" sz="1500">
                <a:latin typeface="Times New Roman"/>
                <a:ea typeface="Times New Roman"/>
                <a:cs typeface="Times New Roman"/>
                <a:sym typeface="Times New Roman"/>
              </a:rPr>
              <a:t>multiple user requests</a:t>
            </a:r>
            <a:r>
              <a:rPr lang="en" sz="1500">
                <a:latin typeface="Times New Roman"/>
                <a:ea typeface="Times New Roman"/>
                <a:cs typeface="Times New Roman"/>
                <a:sym typeface="Times New Roman"/>
              </a:rPr>
              <a:t> simultaneously.</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Reducing the training time for </a:t>
            </a:r>
            <a:r>
              <a:rPr b="1" lang="en" sz="1500">
                <a:latin typeface="Times New Roman"/>
                <a:ea typeface="Times New Roman"/>
                <a:cs typeface="Times New Roman"/>
                <a:sym typeface="Times New Roman"/>
              </a:rPr>
              <a:t>LSTM </a:t>
            </a:r>
            <a:r>
              <a:rPr lang="en" sz="1500">
                <a:latin typeface="Times New Roman"/>
                <a:ea typeface="Times New Roman"/>
                <a:cs typeface="Times New Roman"/>
                <a:sym typeface="Times New Roman"/>
              </a:rPr>
              <a:t>neural network model and maintaining its accuracy so that it can be used for larger more complex datasets.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Our current dataset has been updated until 2018. We plan to incorporate data for the more </a:t>
            </a:r>
            <a:r>
              <a:rPr b="1" lang="en" sz="1500">
                <a:latin typeface="Times New Roman"/>
                <a:ea typeface="Times New Roman"/>
                <a:cs typeface="Times New Roman"/>
                <a:sym typeface="Times New Roman"/>
              </a:rPr>
              <a:t>recent </a:t>
            </a:r>
            <a:r>
              <a:rPr lang="en" sz="1500">
                <a:latin typeface="Times New Roman"/>
                <a:ea typeface="Times New Roman"/>
                <a:cs typeface="Times New Roman"/>
                <a:sym typeface="Times New Roman"/>
              </a:rPr>
              <a:t>years so that more </a:t>
            </a:r>
            <a:r>
              <a:rPr b="1" lang="en" sz="1500">
                <a:latin typeface="Times New Roman"/>
                <a:ea typeface="Times New Roman"/>
                <a:cs typeface="Times New Roman"/>
                <a:sym typeface="Times New Roman"/>
              </a:rPr>
              <a:t>current forecasts</a:t>
            </a:r>
            <a:r>
              <a:rPr lang="en" sz="1500">
                <a:latin typeface="Times New Roman"/>
                <a:ea typeface="Times New Roman"/>
                <a:cs typeface="Times New Roman"/>
                <a:sym typeface="Times New Roman"/>
              </a:rPr>
              <a:t> can be accurately done.</a:t>
            </a:r>
            <a:endParaRPr sz="1500">
              <a:latin typeface="Times New Roman"/>
              <a:ea typeface="Times New Roman"/>
              <a:cs typeface="Times New Roman"/>
              <a:sym typeface="Times New Roman"/>
            </a:endParaRPr>
          </a:p>
          <a:p>
            <a:pPr indent="0" lvl="0" marL="0" rtl="0" algn="l">
              <a:spcBef>
                <a:spcPts val="1600"/>
              </a:spcBef>
              <a:spcAft>
                <a:spcPts val="1600"/>
              </a:spcAft>
              <a:buNone/>
            </a:pPr>
            <a:r>
              <a:t/>
            </a:r>
            <a:endParaRPr sz="1500">
              <a:latin typeface="Times New Roman"/>
              <a:ea typeface="Times New Roman"/>
              <a:cs typeface="Times New Roman"/>
              <a:sym typeface="Times New Roman"/>
            </a:endParaRPr>
          </a:p>
        </p:txBody>
      </p:sp>
      <p:cxnSp>
        <p:nvCxnSpPr>
          <p:cNvPr id="248" name="Google Shape;248;p34"/>
          <p:cNvCxnSpPr/>
          <p:nvPr/>
        </p:nvCxnSpPr>
        <p:spPr>
          <a:xfrm>
            <a:off x="5026700" y="1462200"/>
            <a:ext cx="0" cy="3428700"/>
          </a:xfrm>
          <a:prstGeom prst="straightConnector1">
            <a:avLst/>
          </a:prstGeom>
          <a:noFill/>
          <a:ln cap="flat" cmpd="sng" w="38100">
            <a:solidFill>
              <a:srgbClr val="002F4A"/>
            </a:solidFill>
            <a:prstDash val="solid"/>
            <a:round/>
            <a:headEnd len="med" w="med" type="diamond"/>
            <a:tailEnd len="med" w="med" type="diamond"/>
          </a:ln>
        </p:spPr>
      </p:cxnSp>
      <p:pic>
        <p:nvPicPr>
          <p:cNvPr id="249" name="Google Shape;249;p34"/>
          <p:cNvPicPr preferRelativeResize="0"/>
          <p:nvPr/>
        </p:nvPicPr>
        <p:blipFill>
          <a:blip r:embed="rId3">
            <a:alphaModFix/>
          </a:blip>
          <a:stretch>
            <a:fillRect/>
          </a:stretch>
        </p:blipFill>
        <p:spPr>
          <a:xfrm>
            <a:off x="5324550" y="1319500"/>
            <a:ext cx="3714076" cy="3714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a:t>
            </a:r>
            <a:endParaRPr/>
          </a:p>
        </p:txBody>
      </p:sp>
      <p:sp>
        <p:nvSpPr>
          <p:cNvPr id="255" name="Google Shape;255;p35"/>
          <p:cNvSpPr txBox="1"/>
          <p:nvPr>
            <p:ph idx="1" type="body"/>
          </p:nvPr>
        </p:nvSpPr>
        <p:spPr>
          <a:xfrm>
            <a:off x="311700" y="1505700"/>
            <a:ext cx="3999900" cy="34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Pacifico"/>
                <a:ea typeface="Pacifico"/>
                <a:cs typeface="Pacifico"/>
                <a:sym typeface="Pacifico"/>
              </a:rPr>
              <a:t>“The strength of the team is each individual member. The strength of each member is the team.”</a:t>
            </a:r>
            <a:endParaRPr sz="1200">
              <a:solidFill>
                <a:srgbClr val="000000"/>
              </a:solidFill>
              <a:latin typeface="Pacifico"/>
              <a:ea typeface="Pacifico"/>
              <a:cs typeface="Pacifico"/>
              <a:sym typeface="Pacifico"/>
            </a:endParaRPr>
          </a:p>
          <a:p>
            <a:pPr indent="0" lvl="0" marL="0" rtl="0" algn="ctr">
              <a:spcBef>
                <a:spcPts val="1600"/>
              </a:spcBef>
              <a:spcAft>
                <a:spcPts val="0"/>
              </a:spcAft>
              <a:buNone/>
            </a:pPr>
            <a:r>
              <a:rPr lang="en" sz="1200">
                <a:solidFill>
                  <a:srgbClr val="000000"/>
                </a:solidFill>
                <a:latin typeface="Pacifico"/>
                <a:ea typeface="Pacifico"/>
                <a:cs typeface="Pacifico"/>
                <a:sym typeface="Pacifico"/>
              </a:rPr>
              <a:t>~Phil Jackson</a:t>
            </a:r>
            <a:endParaRPr sz="1200">
              <a:solidFill>
                <a:srgbClr val="000000"/>
              </a:solidFill>
              <a:latin typeface="Pacifico"/>
              <a:ea typeface="Pacifico"/>
              <a:cs typeface="Pacifico"/>
              <a:sym typeface="Pacifico"/>
            </a:endParaRPr>
          </a:p>
          <a:p>
            <a:pPr indent="0" lvl="0" marL="0" rtl="0" algn="l">
              <a:spcBef>
                <a:spcPts val="1600"/>
              </a:spcBef>
              <a:spcAft>
                <a:spcPts val="0"/>
              </a:spcAft>
              <a:buNone/>
            </a:pPr>
            <a:r>
              <a:rPr lang="en" sz="1400">
                <a:solidFill>
                  <a:srgbClr val="000000"/>
                </a:solidFill>
                <a:latin typeface="Times New Roman"/>
                <a:ea typeface="Times New Roman"/>
                <a:cs typeface="Times New Roman"/>
                <a:sym typeface="Times New Roman"/>
              </a:rPr>
              <a:t>Team </a:t>
            </a:r>
            <a:r>
              <a:rPr b="1" lang="en" sz="1400">
                <a:solidFill>
                  <a:srgbClr val="000000"/>
                </a:solidFill>
                <a:latin typeface="Times New Roman"/>
                <a:ea typeface="Times New Roman"/>
                <a:cs typeface="Times New Roman"/>
                <a:sym typeface="Times New Roman"/>
              </a:rPr>
              <a:t>ATLANTIS </a:t>
            </a:r>
            <a:r>
              <a:rPr lang="en" sz="1400">
                <a:solidFill>
                  <a:srgbClr val="000000"/>
                </a:solidFill>
                <a:latin typeface="Times New Roman"/>
                <a:ea typeface="Times New Roman"/>
                <a:cs typeface="Times New Roman"/>
                <a:sym typeface="Times New Roman"/>
              </a:rPr>
              <a:t>is a quartet comprising Snigdha, Salil, Sourick and Gaurav.</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000000"/>
                </a:solidFill>
                <a:latin typeface="Times New Roman"/>
                <a:ea typeface="Times New Roman"/>
                <a:cs typeface="Times New Roman"/>
                <a:sym typeface="Times New Roman"/>
              </a:rPr>
              <a:t>This hackathon could not have achieved successful completion without adequate team efforts on behalf of each of them. Each of us made up for what another was lacking, making it a beautiful opportunity to </a:t>
            </a:r>
            <a:r>
              <a:rPr b="1" lang="en" sz="1400">
                <a:solidFill>
                  <a:srgbClr val="000000"/>
                </a:solidFill>
                <a:latin typeface="Times New Roman"/>
                <a:ea typeface="Times New Roman"/>
                <a:cs typeface="Times New Roman"/>
                <a:sym typeface="Times New Roman"/>
              </a:rPr>
              <a:t>collaborate </a:t>
            </a:r>
            <a:r>
              <a:rPr lang="en" sz="1400">
                <a:solidFill>
                  <a:srgbClr val="000000"/>
                </a:solidFill>
                <a:latin typeface="Times New Roman"/>
                <a:ea typeface="Times New Roman"/>
                <a:cs typeface="Times New Roman"/>
                <a:sym typeface="Times New Roman"/>
              </a:rPr>
              <a:t>and </a:t>
            </a:r>
            <a:r>
              <a:rPr b="1" lang="en" sz="1400">
                <a:solidFill>
                  <a:srgbClr val="000000"/>
                </a:solidFill>
                <a:latin typeface="Times New Roman"/>
                <a:ea typeface="Times New Roman"/>
                <a:cs typeface="Times New Roman"/>
                <a:sym typeface="Times New Roman"/>
              </a:rPr>
              <a:t>learn </a:t>
            </a:r>
            <a:r>
              <a:rPr lang="en" sz="1400">
                <a:solidFill>
                  <a:srgbClr val="000000"/>
                </a:solidFill>
                <a:latin typeface="Times New Roman"/>
                <a:ea typeface="Times New Roman"/>
                <a:cs typeface="Times New Roman"/>
                <a:sym typeface="Times New Roman"/>
              </a:rPr>
              <a:t>all along.</a:t>
            </a:r>
            <a:endParaRPr sz="14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rPr lang="en" sz="1400">
                <a:solidFill>
                  <a:srgbClr val="000000"/>
                </a:solidFill>
                <a:latin typeface="Times New Roman"/>
                <a:ea typeface="Times New Roman"/>
                <a:cs typeface="Times New Roman"/>
                <a:sym typeface="Times New Roman"/>
              </a:rPr>
              <a:t>We will be ready for more!</a:t>
            </a:r>
            <a:endParaRPr sz="1400">
              <a:solidFill>
                <a:srgbClr val="000000"/>
              </a:solidFill>
              <a:latin typeface="Times New Roman"/>
              <a:ea typeface="Times New Roman"/>
              <a:cs typeface="Times New Roman"/>
              <a:sym typeface="Times New Roman"/>
            </a:endParaRPr>
          </a:p>
        </p:txBody>
      </p:sp>
      <p:pic>
        <p:nvPicPr>
          <p:cNvPr id="256" name="Google Shape;256;p35"/>
          <p:cNvPicPr preferRelativeResize="0"/>
          <p:nvPr/>
        </p:nvPicPr>
        <p:blipFill>
          <a:blip r:embed="rId3">
            <a:alphaModFix/>
          </a:blip>
          <a:stretch>
            <a:fillRect/>
          </a:stretch>
        </p:blipFill>
        <p:spPr>
          <a:xfrm>
            <a:off x="4732125" y="1781475"/>
            <a:ext cx="4286250" cy="2162175"/>
          </a:xfrm>
          <a:prstGeom prst="rect">
            <a:avLst/>
          </a:prstGeom>
          <a:noFill/>
          <a:ln>
            <a:noFill/>
          </a:ln>
        </p:spPr>
      </p:pic>
      <p:cxnSp>
        <p:nvCxnSpPr>
          <p:cNvPr id="257" name="Google Shape;257;p35"/>
          <p:cNvCxnSpPr/>
          <p:nvPr/>
        </p:nvCxnSpPr>
        <p:spPr>
          <a:xfrm>
            <a:off x="4572000" y="1505700"/>
            <a:ext cx="0" cy="3428700"/>
          </a:xfrm>
          <a:prstGeom prst="straightConnector1">
            <a:avLst/>
          </a:prstGeom>
          <a:noFill/>
          <a:ln cap="flat" cmpd="sng" w="38100">
            <a:solidFill>
              <a:srgbClr val="002F4A"/>
            </a:solidFill>
            <a:prstDash val="solid"/>
            <a:round/>
            <a:headEnd len="med" w="med" type="diamond"/>
            <a:tailEnd len="med" w="med" type="diamond"/>
          </a:ln>
        </p:spPr>
      </p:cxnSp>
      <p:sp>
        <p:nvSpPr>
          <p:cNvPr id="258" name="Google Shape;258;p35"/>
          <p:cNvSpPr txBox="1"/>
          <p:nvPr/>
        </p:nvSpPr>
        <p:spPr>
          <a:xfrm>
            <a:off x="4808975" y="4195650"/>
            <a:ext cx="4195500" cy="80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latin typeface="Pacifico"/>
                <a:ea typeface="Pacifico"/>
                <a:cs typeface="Pacifico"/>
                <a:sym typeface="Pacifico"/>
              </a:rPr>
              <a:t>Regards,</a:t>
            </a:r>
            <a:endParaRPr sz="1800">
              <a:latin typeface="Pacifico"/>
              <a:ea typeface="Pacifico"/>
              <a:cs typeface="Pacifico"/>
              <a:sym typeface="Pacifico"/>
            </a:endParaRPr>
          </a:p>
          <a:p>
            <a:pPr indent="0" lvl="0" marL="0" rtl="0" algn="r">
              <a:spcBef>
                <a:spcPts val="0"/>
              </a:spcBef>
              <a:spcAft>
                <a:spcPts val="0"/>
              </a:spcAft>
              <a:buNone/>
            </a:pPr>
            <a:r>
              <a:t/>
            </a:r>
            <a:endParaRPr sz="1800">
              <a:latin typeface="Pacifico"/>
              <a:ea typeface="Pacifico"/>
              <a:cs typeface="Pacifico"/>
              <a:sym typeface="Pacifico"/>
            </a:endParaRPr>
          </a:p>
          <a:p>
            <a:pPr indent="0" lvl="0" marL="0" rtl="0" algn="r">
              <a:spcBef>
                <a:spcPts val="0"/>
              </a:spcBef>
              <a:spcAft>
                <a:spcPts val="0"/>
              </a:spcAft>
              <a:buNone/>
            </a:pPr>
            <a:r>
              <a:rPr lang="en" sz="1800">
                <a:latin typeface="Pacifico"/>
                <a:ea typeface="Pacifico"/>
                <a:cs typeface="Pacifico"/>
                <a:sym typeface="Pacifico"/>
              </a:rPr>
              <a:t>Team ATLANTIS</a:t>
            </a:r>
            <a:endParaRPr sz="1800">
              <a:latin typeface="Pacifico"/>
              <a:ea typeface="Pacifico"/>
              <a:cs typeface="Pacifico"/>
              <a:sym typeface="Pacific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3">
            <a:alphaModFix/>
          </a:blip>
          <a:stretch>
            <a:fillRect/>
          </a:stretch>
        </p:blipFill>
        <p:spPr>
          <a:xfrm>
            <a:off x="-571500" y="0"/>
            <a:ext cx="10287000" cy="5143500"/>
          </a:xfrm>
          <a:prstGeom prst="rect">
            <a:avLst/>
          </a:prstGeom>
          <a:noFill/>
          <a:ln>
            <a:noFill/>
          </a:ln>
        </p:spPr>
      </p:pic>
      <p:pic>
        <p:nvPicPr>
          <p:cNvPr id="264" name="Google Shape;264;p36"/>
          <p:cNvPicPr preferRelativeResize="0"/>
          <p:nvPr/>
        </p:nvPicPr>
        <p:blipFill rotWithShape="1">
          <a:blip r:embed="rId4">
            <a:alphaModFix/>
          </a:blip>
          <a:srcRect b="24432" l="0" r="0" t="-1072"/>
          <a:stretch/>
        </p:blipFill>
        <p:spPr>
          <a:xfrm>
            <a:off x="4033325" y="3478424"/>
            <a:ext cx="1077350" cy="82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81" name="Google Shape;81;p15"/>
          <p:cNvSpPr txBox="1"/>
          <p:nvPr>
            <p:ph idx="1" type="body"/>
          </p:nvPr>
        </p:nvSpPr>
        <p:spPr>
          <a:xfrm>
            <a:off x="311700" y="1505700"/>
            <a:ext cx="4205100" cy="32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Times New Roman"/>
                <a:ea typeface="Times New Roman"/>
                <a:cs typeface="Times New Roman"/>
                <a:sym typeface="Times New Roman"/>
              </a:rPr>
              <a:t>The energy output of a wind farm is highly dependent on the </a:t>
            </a:r>
            <a:r>
              <a:rPr b="1" lang="en" sz="1400">
                <a:latin typeface="Times New Roman"/>
                <a:ea typeface="Times New Roman"/>
                <a:cs typeface="Times New Roman"/>
                <a:sym typeface="Times New Roman"/>
              </a:rPr>
              <a:t>wind conditions</a:t>
            </a:r>
            <a:r>
              <a:rPr lang="en" sz="1400">
                <a:latin typeface="Times New Roman"/>
                <a:ea typeface="Times New Roman"/>
                <a:cs typeface="Times New Roman"/>
                <a:sym typeface="Times New Roman"/>
              </a:rPr>
              <a:t> present  at its site.</a:t>
            </a:r>
            <a:endParaRPr sz="1400">
              <a:latin typeface="Times New Roman"/>
              <a:ea typeface="Times New Roman"/>
              <a:cs typeface="Times New Roman"/>
              <a:sym typeface="Times New Roman"/>
            </a:endParaRPr>
          </a:p>
          <a:p>
            <a:pPr indent="0" lvl="0" marL="0" rtl="0" algn="l">
              <a:spcBef>
                <a:spcPts val="1600"/>
              </a:spcBef>
              <a:spcAft>
                <a:spcPts val="1600"/>
              </a:spcAft>
              <a:buNone/>
            </a:pPr>
            <a:r>
              <a:rPr lang="en" sz="1400" u="sng">
                <a:latin typeface="Times New Roman"/>
                <a:ea typeface="Times New Roman"/>
                <a:cs typeface="Times New Roman"/>
                <a:sym typeface="Times New Roman"/>
              </a:rPr>
              <a:t>Our problem statement:</a:t>
            </a:r>
            <a:r>
              <a:rPr lang="en" sz="1400">
                <a:latin typeface="Times New Roman"/>
                <a:ea typeface="Times New Roman"/>
                <a:cs typeface="Times New Roman"/>
                <a:sym typeface="Times New Roman"/>
              </a:rPr>
              <a:t> </a:t>
            </a:r>
            <a:r>
              <a:rPr lang="en" sz="1400">
                <a:latin typeface="Times New Roman"/>
                <a:ea typeface="Times New Roman"/>
                <a:cs typeface="Times New Roman"/>
                <a:sym typeface="Times New Roman"/>
              </a:rPr>
              <a:t>To </a:t>
            </a:r>
            <a:r>
              <a:rPr b="1" lang="en" sz="1400">
                <a:latin typeface="Times New Roman"/>
                <a:ea typeface="Times New Roman"/>
                <a:cs typeface="Times New Roman"/>
                <a:sym typeface="Times New Roman"/>
              </a:rPr>
              <a:t>predict </a:t>
            </a:r>
            <a:r>
              <a:rPr lang="en" sz="1400">
                <a:latin typeface="Times New Roman"/>
                <a:ea typeface="Times New Roman"/>
                <a:cs typeface="Times New Roman"/>
                <a:sym typeface="Times New Roman"/>
              </a:rPr>
              <a:t>the energy output of wind turbine based on the climatic conditions and to develop an </a:t>
            </a:r>
            <a:r>
              <a:rPr b="1" lang="en" sz="1400">
                <a:latin typeface="Times New Roman"/>
                <a:ea typeface="Times New Roman"/>
                <a:cs typeface="Times New Roman"/>
                <a:sym typeface="Times New Roman"/>
              </a:rPr>
              <a:t>analytical Time Series forecast </a:t>
            </a:r>
            <a:r>
              <a:rPr lang="en" sz="1400">
                <a:latin typeface="Times New Roman"/>
                <a:ea typeface="Times New Roman"/>
                <a:cs typeface="Times New Roman"/>
                <a:sym typeface="Times New Roman"/>
              </a:rPr>
              <a:t>model for the same, finally building an application to suggest the best time to utilize the wind turbine taking parameters like wind speed and wind direction into consideration.</a:t>
            </a:r>
            <a:endParaRPr sz="1400">
              <a:latin typeface="Times New Roman"/>
              <a:ea typeface="Times New Roman"/>
              <a:cs typeface="Times New Roman"/>
              <a:sym typeface="Times New Roman"/>
            </a:endParaRPr>
          </a:p>
        </p:txBody>
      </p:sp>
      <p:sp>
        <p:nvSpPr>
          <p:cNvPr id="82" name="Google Shape;82;p1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 name="Google Shape;83;p15"/>
          <p:cNvPicPr preferRelativeResize="0"/>
          <p:nvPr/>
        </p:nvPicPr>
        <p:blipFill>
          <a:blip r:embed="rId3">
            <a:alphaModFix/>
          </a:blip>
          <a:stretch>
            <a:fillRect/>
          </a:stretch>
        </p:blipFill>
        <p:spPr>
          <a:xfrm>
            <a:off x="4773475" y="1505700"/>
            <a:ext cx="4204950" cy="3204950"/>
          </a:xfrm>
          <a:prstGeom prst="rect">
            <a:avLst/>
          </a:prstGeom>
          <a:noFill/>
          <a:ln>
            <a:noFill/>
          </a:ln>
        </p:spPr>
      </p:pic>
      <p:cxnSp>
        <p:nvCxnSpPr>
          <p:cNvPr id="84" name="Google Shape;84;p15"/>
          <p:cNvCxnSpPr/>
          <p:nvPr/>
        </p:nvCxnSpPr>
        <p:spPr>
          <a:xfrm>
            <a:off x="4572000"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a:t>
            </a:r>
            <a:endParaRPr/>
          </a:p>
        </p:txBody>
      </p:sp>
      <p:sp>
        <p:nvSpPr>
          <p:cNvPr id="90" name="Google Shape;90;p16"/>
          <p:cNvSpPr txBox="1"/>
          <p:nvPr>
            <p:ph idx="1" type="body"/>
          </p:nvPr>
        </p:nvSpPr>
        <p:spPr>
          <a:xfrm>
            <a:off x="311700" y="1505700"/>
            <a:ext cx="3999900" cy="3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 proposed solution is to build a</a:t>
            </a:r>
            <a:r>
              <a:rPr b="1" lang="en">
                <a:latin typeface="Times New Roman"/>
                <a:ea typeface="Times New Roman"/>
                <a:cs typeface="Times New Roman"/>
                <a:sym typeface="Times New Roman"/>
              </a:rPr>
              <a:t> predictive model </a:t>
            </a:r>
            <a:r>
              <a:rPr lang="en">
                <a:latin typeface="Times New Roman"/>
                <a:ea typeface="Times New Roman"/>
                <a:cs typeface="Times New Roman"/>
                <a:sym typeface="Times New Roman"/>
              </a:rPr>
              <a:t>to calculate the effective instantaneous energy output, accounting for these factors, at any given point of time, so that the resources required for production (for example the fuel, manpower, maintenance) and overall </a:t>
            </a:r>
            <a:r>
              <a:rPr b="1" lang="en">
                <a:latin typeface="Times New Roman"/>
                <a:ea typeface="Times New Roman"/>
                <a:cs typeface="Times New Roman"/>
                <a:sym typeface="Times New Roman"/>
              </a:rPr>
              <a:t>cost </a:t>
            </a:r>
            <a:r>
              <a:rPr lang="en">
                <a:latin typeface="Times New Roman"/>
                <a:ea typeface="Times New Roman"/>
                <a:cs typeface="Times New Roman"/>
                <a:sym typeface="Times New Roman"/>
              </a:rPr>
              <a:t>of production can be reduced to a minimum.</a:t>
            </a:r>
            <a:endParaRPr>
              <a:latin typeface="Times New Roman"/>
              <a:ea typeface="Times New Roman"/>
              <a:cs typeface="Times New Roman"/>
              <a:sym typeface="Times New Roman"/>
            </a:endParaRPr>
          </a:p>
          <a:p>
            <a:pPr indent="0" lvl="0" marL="0" rtl="0" algn="l">
              <a:spcBef>
                <a:spcPts val="1600"/>
              </a:spcBef>
              <a:spcAft>
                <a:spcPts val="0"/>
              </a:spcAft>
              <a:buNone/>
            </a:pPr>
            <a:r>
              <a:rPr lang="en">
                <a:latin typeface="Times New Roman"/>
                <a:ea typeface="Times New Roman"/>
                <a:cs typeface="Times New Roman"/>
                <a:sym typeface="Times New Roman"/>
              </a:rPr>
              <a:t>Machine learning models being proposed here, are an instance of the </a:t>
            </a:r>
            <a:r>
              <a:rPr b="1" lang="en">
                <a:latin typeface="Times New Roman"/>
                <a:ea typeface="Times New Roman"/>
                <a:cs typeface="Times New Roman"/>
                <a:sym typeface="Times New Roman"/>
              </a:rPr>
              <a:t>realtime technology</a:t>
            </a:r>
            <a:r>
              <a:rPr lang="en">
                <a:latin typeface="Times New Roman"/>
                <a:ea typeface="Times New Roman"/>
                <a:cs typeface="Times New Roman"/>
                <a:sym typeface="Times New Roman"/>
              </a:rPr>
              <a:t> being put to use for the same.</a:t>
            </a:r>
            <a:endParaRPr>
              <a:latin typeface="Times New Roman"/>
              <a:ea typeface="Times New Roman"/>
              <a:cs typeface="Times New Roman"/>
              <a:sym typeface="Times New Roman"/>
            </a:endParaRPr>
          </a:p>
          <a:p>
            <a:pPr indent="0" lvl="0" marL="0" rtl="0" algn="l">
              <a:spcBef>
                <a:spcPts val="1600"/>
              </a:spcBef>
              <a:spcAft>
                <a:spcPts val="1600"/>
              </a:spcAft>
              <a:buNone/>
            </a:pPr>
            <a:r>
              <a:rPr b="1" i="1" lang="en">
                <a:latin typeface="Times New Roman"/>
                <a:ea typeface="Times New Roman"/>
                <a:cs typeface="Times New Roman"/>
                <a:sym typeface="Times New Roman"/>
              </a:rPr>
              <a:t>Eurus Systems</a:t>
            </a:r>
            <a:r>
              <a:rPr b="1" baseline="30000" i="1" lang="en">
                <a:latin typeface="Times New Roman"/>
                <a:ea typeface="Times New Roman"/>
                <a:cs typeface="Times New Roman"/>
                <a:sym typeface="Times New Roman"/>
              </a:rPr>
              <a:t>TM</a:t>
            </a:r>
            <a:r>
              <a:rPr lang="en">
                <a:latin typeface="Times New Roman"/>
                <a:ea typeface="Times New Roman"/>
                <a:cs typeface="Times New Roman"/>
                <a:sym typeface="Times New Roman"/>
              </a:rPr>
              <a:t> </a:t>
            </a:r>
            <a:r>
              <a:rPr b="1" lang="en">
                <a:latin typeface="Times New Roman"/>
                <a:ea typeface="Times New Roman"/>
                <a:cs typeface="Times New Roman"/>
                <a:sym typeface="Times New Roman"/>
              </a:rPr>
              <a:t>deploys a user-friendly GUI, integrated with a backend ML based predictive model to predict active Power and forecast the parameter predictions for the upcoming months.</a:t>
            </a:r>
            <a:endParaRPr b="1">
              <a:latin typeface="Times New Roman"/>
              <a:ea typeface="Times New Roman"/>
              <a:cs typeface="Times New Roman"/>
              <a:sym typeface="Times New Roman"/>
            </a:endParaRPr>
          </a:p>
        </p:txBody>
      </p:sp>
      <p:pic>
        <p:nvPicPr>
          <p:cNvPr id="91" name="Google Shape;91;p16"/>
          <p:cNvPicPr preferRelativeResize="0"/>
          <p:nvPr/>
        </p:nvPicPr>
        <p:blipFill>
          <a:blip r:embed="rId3">
            <a:alphaModFix/>
          </a:blip>
          <a:stretch>
            <a:fillRect/>
          </a:stretch>
        </p:blipFill>
        <p:spPr>
          <a:xfrm>
            <a:off x="4448175" y="1505700"/>
            <a:ext cx="4527600" cy="3395700"/>
          </a:xfrm>
          <a:prstGeom prst="rect">
            <a:avLst/>
          </a:prstGeom>
          <a:noFill/>
          <a:ln>
            <a:noFill/>
          </a:ln>
        </p:spPr>
      </p:pic>
      <p:cxnSp>
        <p:nvCxnSpPr>
          <p:cNvPr id="92" name="Google Shape;92;p16"/>
          <p:cNvCxnSpPr/>
          <p:nvPr/>
        </p:nvCxnSpPr>
        <p:spPr>
          <a:xfrm>
            <a:off x="4311600" y="14892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Novelty in Solution</a:t>
            </a:r>
            <a:endParaRPr/>
          </a:p>
        </p:txBody>
      </p:sp>
      <p:sp>
        <p:nvSpPr>
          <p:cNvPr id="98" name="Google Shape;98;p17"/>
          <p:cNvSpPr txBox="1"/>
          <p:nvPr>
            <p:ph idx="1" type="body"/>
          </p:nvPr>
        </p:nvSpPr>
        <p:spPr>
          <a:xfrm>
            <a:off x="126600" y="1297750"/>
            <a:ext cx="4557900" cy="370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b="1" lang="en" sz="1400">
                <a:latin typeface="Times New Roman"/>
                <a:ea typeface="Times New Roman"/>
                <a:cs typeface="Times New Roman"/>
                <a:sym typeface="Times New Roman"/>
              </a:rPr>
              <a:t>Neural networks</a:t>
            </a:r>
            <a:r>
              <a:rPr lang="en" sz="1400">
                <a:latin typeface="Times New Roman"/>
                <a:ea typeface="Times New Roman"/>
                <a:cs typeface="Times New Roman"/>
                <a:sym typeface="Times New Roman"/>
              </a:rPr>
              <a:t> are generally used for discrete data prediction but using them for regression problems has given fruitful results in the past. They have, in fact, often outperformed traditional predictor models with much higher </a:t>
            </a:r>
            <a:r>
              <a:rPr b="1" lang="en" sz="1400">
                <a:latin typeface="Times New Roman"/>
                <a:ea typeface="Times New Roman"/>
                <a:cs typeface="Times New Roman"/>
                <a:sym typeface="Times New Roman"/>
              </a:rPr>
              <a:t>accuracy </a:t>
            </a:r>
            <a:r>
              <a:rPr lang="en" sz="1400">
                <a:latin typeface="Times New Roman"/>
                <a:ea typeface="Times New Roman"/>
                <a:cs typeface="Times New Roman"/>
                <a:sym typeface="Times New Roman"/>
              </a:rPr>
              <a:t>for the same dataset, just as it did for our own model.</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Inclusion of more </a:t>
            </a:r>
            <a:r>
              <a:rPr b="1" lang="en" sz="1400">
                <a:latin typeface="Times New Roman"/>
                <a:ea typeface="Times New Roman"/>
                <a:cs typeface="Times New Roman"/>
                <a:sym typeface="Times New Roman"/>
              </a:rPr>
              <a:t>features </a:t>
            </a:r>
            <a:r>
              <a:rPr lang="en" sz="1400">
                <a:latin typeface="Times New Roman"/>
                <a:ea typeface="Times New Roman"/>
                <a:cs typeface="Times New Roman"/>
                <a:sym typeface="Times New Roman"/>
              </a:rPr>
              <a:t>aside from the ones provided in the reference dataset, based on our research.</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Near </a:t>
            </a:r>
            <a:r>
              <a:rPr b="1" lang="en" sz="1400">
                <a:latin typeface="Times New Roman"/>
                <a:ea typeface="Times New Roman"/>
                <a:cs typeface="Times New Roman"/>
                <a:sym typeface="Times New Roman"/>
              </a:rPr>
              <a:t>accurate forecast</a:t>
            </a:r>
            <a:r>
              <a:rPr lang="en" sz="1400">
                <a:latin typeface="Times New Roman"/>
                <a:ea typeface="Times New Roman"/>
                <a:cs typeface="Times New Roman"/>
                <a:sym typeface="Times New Roman"/>
              </a:rPr>
              <a:t> of the daily, weekly, monthly and yearly forecasts based on Time Series Analysis so that Power output is maximum with minimum resource utilization.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Our intention has been to </a:t>
            </a:r>
            <a:r>
              <a:rPr b="1" lang="en" sz="1400">
                <a:latin typeface="Times New Roman"/>
                <a:ea typeface="Times New Roman"/>
                <a:cs typeface="Times New Roman"/>
                <a:sym typeface="Times New Roman"/>
              </a:rPr>
              <a:t>break the boundaries </a:t>
            </a:r>
            <a:r>
              <a:rPr lang="en" sz="1400">
                <a:latin typeface="Times New Roman"/>
                <a:ea typeface="Times New Roman"/>
                <a:cs typeface="Times New Roman"/>
                <a:sym typeface="Times New Roman"/>
              </a:rPr>
              <a:t>of existing  solutions to come up with new ideas.</a:t>
            </a:r>
            <a:endParaRPr sz="1400">
              <a:latin typeface="Times New Roman"/>
              <a:ea typeface="Times New Roman"/>
              <a:cs typeface="Times New Roman"/>
              <a:sym typeface="Times New Roman"/>
            </a:endParaRPr>
          </a:p>
          <a:p>
            <a:pPr indent="0" lvl="0" marL="457200" rtl="0" algn="l">
              <a:spcBef>
                <a:spcPts val="1600"/>
              </a:spcBef>
              <a:spcAft>
                <a:spcPts val="1600"/>
              </a:spcAft>
              <a:buNone/>
            </a:pPr>
            <a:r>
              <a:t/>
            </a:r>
            <a:endParaRPr sz="1400">
              <a:latin typeface="Times New Roman"/>
              <a:ea typeface="Times New Roman"/>
              <a:cs typeface="Times New Roman"/>
              <a:sym typeface="Times New Roman"/>
            </a:endParaRPr>
          </a:p>
        </p:txBody>
      </p:sp>
      <p:pic>
        <p:nvPicPr>
          <p:cNvPr id="99" name="Google Shape;99;p17"/>
          <p:cNvPicPr preferRelativeResize="0"/>
          <p:nvPr/>
        </p:nvPicPr>
        <p:blipFill>
          <a:blip r:embed="rId3">
            <a:alphaModFix/>
          </a:blip>
          <a:stretch>
            <a:fillRect/>
          </a:stretch>
        </p:blipFill>
        <p:spPr>
          <a:xfrm>
            <a:off x="4842775" y="1685988"/>
            <a:ext cx="4154700" cy="3116025"/>
          </a:xfrm>
          <a:prstGeom prst="rect">
            <a:avLst/>
          </a:prstGeom>
          <a:noFill/>
          <a:ln>
            <a:noFill/>
          </a:ln>
        </p:spPr>
      </p:pic>
      <p:cxnSp>
        <p:nvCxnSpPr>
          <p:cNvPr id="100" name="Google Shape;100;p17"/>
          <p:cNvCxnSpPr/>
          <p:nvPr/>
        </p:nvCxnSpPr>
        <p:spPr>
          <a:xfrm>
            <a:off x="4684500" y="1529663"/>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Aspect</a:t>
            </a:r>
            <a:endParaRPr/>
          </a:p>
        </p:txBody>
      </p:sp>
      <p:sp>
        <p:nvSpPr>
          <p:cNvPr id="106" name="Google Shape;106;p18"/>
          <p:cNvSpPr txBox="1"/>
          <p:nvPr>
            <p:ph idx="1" type="body"/>
          </p:nvPr>
        </p:nvSpPr>
        <p:spPr>
          <a:xfrm>
            <a:off x="0" y="1201375"/>
            <a:ext cx="4572000" cy="349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costs for a utility scale wind turbine range from about </a:t>
            </a:r>
            <a:r>
              <a:rPr b="1" lang="en" sz="1400">
                <a:latin typeface="Times New Roman"/>
                <a:ea typeface="Times New Roman"/>
                <a:cs typeface="Times New Roman"/>
                <a:sym typeface="Times New Roman"/>
              </a:rPr>
              <a:t>$1.3 million to $2.2 million</a:t>
            </a:r>
            <a:r>
              <a:rPr lang="en" sz="1400">
                <a:latin typeface="Times New Roman"/>
                <a:ea typeface="Times New Roman"/>
                <a:cs typeface="Times New Roman"/>
                <a:sym typeface="Times New Roman"/>
              </a:rPr>
              <a:t> per MW of nameplate capacity installed. In our model we are trying to predict the energy output with the help of an artificial </a:t>
            </a:r>
            <a:r>
              <a:rPr b="1" lang="en" sz="1400">
                <a:latin typeface="Times New Roman"/>
                <a:ea typeface="Times New Roman"/>
                <a:cs typeface="Times New Roman"/>
                <a:sym typeface="Times New Roman"/>
              </a:rPr>
              <a:t>neural network</a:t>
            </a:r>
            <a:r>
              <a:rPr lang="en" sz="1400">
                <a:latin typeface="Times New Roman"/>
                <a:ea typeface="Times New Roman"/>
                <a:cs typeface="Times New Roman"/>
                <a:sym typeface="Times New Roman"/>
              </a:rPr>
              <a:t> (ANN) which is commercially one of the best windmill integrated management systems.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Before taking a decision to install a windmill in a particular area, we can refer to our model which will predict the instantaneous </a:t>
            </a:r>
            <a:r>
              <a:rPr b="1" lang="en" sz="1400">
                <a:latin typeface="Times New Roman"/>
                <a:ea typeface="Times New Roman"/>
                <a:cs typeface="Times New Roman"/>
                <a:sym typeface="Times New Roman"/>
              </a:rPr>
              <a:t>Energy output</a:t>
            </a:r>
            <a:r>
              <a:rPr lang="en" sz="1400">
                <a:latin typeface="Times New Roman"/>
                <a:ea typeface="Times New Roman"/>
                <a:cs typeface="Times New Roman"/>
                <a:sym typeface="Times New Roman"/>
              </a:rPr>
              <a:t> of the windmill to be installed for a particular time frame and based on the prediction one can take a firm decision , whether it would be financially beneficial to install a windmill at that particular location and at that particular angle.</a:t>
            </a:r>
            <a:endParaRPr sz="1400">
              <a:latin typeface="Times New Roman"/>
              <a:ea typeface="Times New Roman"/>
              <a:cs typeface="Times New Roman"/>
              <a:sym typeface="Times New Roman"/>
            </a:endParaRPr>
          </a:p>
        </p:txBody>
      </p:sp>
      <p:pic>
        <p:nvPicPr>
          <p:cNvPr id="107" name="Google Shape;107;p18"/>
          <p:cNvPicPr preferRelativeResize="0"/>
          <p:nvPr/>
        </p:nvPicPr>
        <p:blipFill>
          <a:blip r:embed="rId3">
            <a:alphaModFix/>
          </a:blip>
          <a:stretch>
            <a:fillRect/>
          </a:stretch>
        </p:blipFill>
        <p:spPr>
          <a:xfrm>
            <a:off x="4666950" y="1652225"/>
            <a:ext cx="4354499" cy="3041450"/>
          </a:xfrm>
          <a:prstGeom prst="rect">
            <a:avLst/>
          </a:prstGeom>
          <a:noFill/>
          <a:ln>
            <a:noFill/>
          </a:ln>
        </p:spPr>
      </p:pic>
      <p:cxnSp>
        <p:nvCxnSpPr>
          <p:cNvPr id="108" name="Google Shape;108;p18"/>
          <p:cNvCxnSpPr/>
          <p:nvPr/>
        </p:nvCxnSpPr>
        <p:spPr>
          <a:xfrm>
            <a:off x="4572000"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Aspect</a:t>
            </a:r>
            <a:endParaRPr/>
          </a:p>
        </p:txBody>
      </p:sp>
      <p:sp>
        <p:nvSpPr>
          <p:cNvPr id="114" name="Google Shape;114;p19"/>
          <p:cNvSpPr txBox="1"/>
          <p:nvPr>
            <p:ph idx="1" type="body"/>
          </p:nvPr>
        </p:nvSpPr>
        <p:spPr>
          <a:xfrm>
            <a:off x="0" y="1340650"/>
            <a:ext cx="4758300" cy="3569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Once the data teams have a better understanding of the actual data, they can use </a:t>
            </a:r>
            <a:r>
              <a:rPr b="1" lang="en" sz="1400">
                <a:latin typeface="Times New Roman"/>
                <a:ea typeface="Times New Roman"/>
                <a:cs typeface="Times New Roman"/>
                <a:sym typeface="Times New Roman"/>
              </a:rPr>
              <a:t>predictive modeling techniques</a:t>
            </a:r>
            <a:r>
              <a:rPr lang="en" sz="1400">
                <a:latin typeface="Times New Roman"/>
                <a:ea typeface="Times New Roman"/>
                <a:cs typeface="Times New Roman"/>
                <a:sym typeface="Times New Roman"/>
              </a:rPr>
              <a:t>, along with their business understanding, to forecast different business insights. These insights can later be used in website layout and marketing tactics to increase efficiency.</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While working on this project we have been working with </a:t>
            </a:r>
            <a:r>
              <a:rPr b="1" lang="en" sz="1400">
                <a:latin typeface="Times New Roman"/>
                <a:ea typeface="Times New Roman"/>
                <a:cs typeface="Times New Roman"/>
                <a:sym typeface="Times New Roman"/>
              </a:rPr>
              <a:t>Big Data</a:t>
            </a:r>
            <a:r>
              <a:rPr lang="en" sz="1400">
                <a:latin typeface="Times New Roman"/>
                <a:ea typeface="Times New Roman"/>
                <a:cs typeface="Times New Roman"/>
                <a:sym typeface="Times New Roman"/>
              </a:rPr>
              <a:t>. By using large and complex sets of data, machine learning tools can develop their knowledge base and abilities on an ongoing basis which helps business to become smarter, savvier and more informed through </a:t>
            </a:r>
            <a:r>
              <a:rPr b="1" lang="en" sz="1400">
                <a:latin typeface="Times New Roman"/>
                <a:ea typeface="Times New Roman"/>
                <a:cs typeface="Times New Roman"/>
                <a:sym typeface="Times New Roman"/>
              </a:rPr>
              <a:t>automation </a:t>
            </a:r>
            <a:r>
              <a:rPr lang="en" sz="1400">
                <a:latin typeface="Times New Roman"/>
                <a:ea typeface="Times New Roman"/>
                <a:cs typeface="Times New Roman"/>
                <a:sym typeface="Times New Roman"/>
              </a:rPr>
              <a:t>thus a small change in the methodology can revolutionize an whole industry .</a:t>
            </a:r>
            <a:endParaRPr sz="1400">
              <a:latin typeface="Times New Roman"/>
              <a:ea typeface="Times New Roman"/>
              <a:cs typeface="Times New Roman"/>
              <a:sym typeface="Times New Roman"/>
            </a:endParaRPr>
          </a:p>
        </p:txBody>
      </p:sp>
      <p:pic>
        <p:nvPicPr>
          <p:cNvPr id="115" name="Google Shape;115;p19"/>
          <p:cNvPicPr preferRelativeResize="0"/>
          <p:nvPr/>
        </p:nvPicPr>
        <p:blipFill>
          <a:blip r:embed="rId3">
            <a:alphaModFix/>
          </a:blip>
          <a:stretch>
            <a:fillRect/>
          </a:stretch>
        </p:blipFill>
        <p:spPr>
          <a:xfrm>
            <a:off x="4869075" y="1949900"/>
            <a:ext cx="4080900" cy="2350598"/>
          </a:xfrm>
          <a:prstGeom prst="rect">
            <a:avLst/>
          </a:prstGeom>
          <a:noFill/>
          <a:ln>
            <a:noFill/>
          </a:ln>
        </p:spPr>
      </p:pic>
      <p:cxnSp>
        <p:nvCxnSpPr>
          <p:cNvPr id="116" name="Google Shape;116;p19"/>
          <p:cNvCxnSpPr/>
          <p:nvPr/>
        </p:nvCxnSpPr>
        <p:spPr>
          <a:xfrm>
            <a:off x="4666975" y="148105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Gathering</a:t>
            </a:r>
            <a:endParaRPr/>
          </a:p>
        </p:txBody>
      </p:sp>
      <p:sp>
        <p:nvSpPr>
          <p:cNvPr id="122" name="Google Shape;122;p20"/>
          <p:cNvSpPr txBox="1"/>
          <p:nvPr>
            <p:ph idx="1" type="body"/>
          </p:nvPr>
        </p:nvSpPr>
        <p:spPr>
          <a:xfrm>
            <a:off x="89100" y="1290150"/>
            <a:ext cx="4356300" cy="366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In Wind Turbines, </a:t>
            </a:r>
            <a:r>
              <a:rPr b="1" lang="en" sz="1200">
                <a:solidFill>
                  <a:srgbClr val="000000"/>
                </a:solidFill>
                <a:highlight>
                  <a:srgbClr val="FFFFFF"/>
                </a:highlight>
                <a:latin typeface="Times New Roman"/>
                <a:ea typeface="Times New Roman"/>
                <a:cs typeface="Times New Roman"/>
                <a:sym typeface="Times New Roman"/>
              </a:rPr>
              <a:t>Scada Systems</a:t>
            </a:r>
            <a:r>
              <a:rPr lang="en" sz="1200">
                <a:solidFill>
                  <a:srgbClr val="000000"/>
                </a:solidFill>
                <a:highlight>
                  <a:srgbClr val="FFFFFF"/>
                </a:highlight>
                <a:latin typeface="Times New Roman"/>
                <a:ea typeface="Times New Roman"/>
                <a:cs typeface="Times New Roman"/>
                <a:sym typeface="Times New Roman"/>
              </a:rPr>
              <a:t> measure and save data like wind speed, wind direction, generated power etc. for 10 minutes intervals. This file was taken from a wind turbines scada system that is working and generating power in </a:t>
            </a:r>
            <a:r>
              <a:rPr b="1" lang="en" sz="1200">
                <a:solidFill>
                  <a:srgbClr val="000000"/>
                </a:solidFill>
                <a:highlight>
                  <a:srgbClr val="FFFFFF"/>
                </a:highlight>
                <a:latin typeface="Times New Roman"/>
                <a:ea typeface="Times New Roman"/>
                <a:cs typeface="Times New Roman"/>
                <a:sym typeface="Times New Roman"/>
              </a:rPr>
              <a:t>Turkey</a:t>
            </a:r>
            <a:r>
              <a:rPr lang="en" sz="1200">
                <a:solidFill>
                  <a:srgbClr val="000000"/>
                </a:solidFill>
                <a:highlight>
                  <a:srgbClr val="FFFFFF"/>
                </a:highlight>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a:p>
            <a:pPr indent="0" lvl="0" marL="0" rtl="0" algn="just">
              <a:spcBef>
                <a:spcPts val="800"/>
              </a:spcBef>
              <a:spcAft>
                <a:spcPts val="0"/>
              </a:spcAft>
              <a:buNone/>
            </a:pPr>
            <a:r>
              <a:rPr lang="en" sz="1200">
                <a:solidFill>
                  <a:srgbClr val="000000"/>
                </a:solidFill>
                <a:latin typeface="Times New Roman"/>
                <a:ea typeface="Times New Roman"/>
                <a:cs typeface="Times New Roman"/>
                <a:sym typeface="Times New Roman"/>
              </a:rPr>
              <a:t>The data in the file is:</a:t>
            </a:r>
            <a:endParaRPr sz="1200">
              <a:solidFill>
                <a:srgbClr val="000000"/>
              </a:solidFill>
              <a:latin typeface="Times New Roman"/>
              <a:ea typeface="Times New Roman"/>
              <a:cs typeface="Times New Roman"/>
              <a:sym typeface="Times New Roman"/>
            </a:endParaRPr>
          </a:p>
          <a:p>
            <a:pPr indent="-304800" lvl="0" marL="457200" rtl="0" algn="just">
              <a:spcBef>
                <a:spcPts val="800"/>
              </a:spcBef>
              <a:spcAft>
                <a:spcPts val="0"/>
              </a:spcAft>
              <a:buClr>
                <a:srgbClr val="000000"/>
              </a:buClr>
              <a:buSzPts val="1200"/>
              <a:buFont typeface="Times New Roman"/>
              <a:buChar char="●"/>
            </a:pPr>
            <a:r>
              <a:rPr lang="en" sz="1200" u="sng">
                <a:solidFill>
                  <a:srgbClr val="000000"/>
                </a:solidFill>
                <a:latin typeface="Times New Roman"/>
                <a:ea typeface="Times New Roman"/>
                <a:cs typeface="Times New Roman"/>
                <a:sym typeface="Times New Roman"/>
              </a:rPr>
              <a:t>Date/Time:</a:t>
            </a:r>
            <a:r>
              <a:rPr lang="en" sz="1200">
                <a:solidFill>
                  <a:srgbClr val="000000"/>
                </a:solidFill>
                <a:latin typeface="Times New Roman"/>
                <a:ea typeface="Times New Roman"/>
                <a:cs typeface="Times New Roman"/>
                <a:sym typeface="Times New Roman"/>
              </a:rPr>
              <a:t> (for 10 minutes intervals)</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u="sng">
                <a:solidFill>
                  <a:srgbClr val="000000"/>
                </a:solidFill>
                <a:latin typeface="Times New Roman"/>
                <a:ea typeface="Times New Roman"/>
                <a:cs typeface="Times New Roman"/>
                <a:sym typeface="Times New Roman"/>
              </a:rPr>
              <a:t>LV Active Power (kW):</a:t>
            </a:r>
            <a:r>
              <a:rPr lang="en" sz="1200">
                <a:solidFill>
                  <a:srgbClr val="000000"/>
                </a:solidFill>
                <a:latin typeface="Times New Roman"/>
                <a:ea typeface="Times New Roman"/>
                <a:cs typeface="Times New Roman"/>
                <a:sym typeface="Times New Roman"/>
              </a:rPr>
              <a:t> The power generated by the turbine for that moment</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u="sng">
                <a:solidFill>
                  <a:srgbClr val="000000"/>
                </a:solidFill>
                <a:latin typeface="Times New Roman"/>
                <a:ea typeface="Times New Roman"/>
                <a:cs typeface="Times New Roman"/>
                <a:sym typeface="Times New Roman"/>
              </a:rPr>
              <a:t>Wind Speed (m/s):</a:t>
            </a:r>
            <a:r>
              <a:rPr lang="en" sz="1200">
                <a:solidFill>
                  <a:srgbClr val="000000"/>
                </a:solidFill>
                <a:latin typeface="Times New Roman"/>
                <a:ea typeface="Times New Roman"/>
                <a:cs typeface="Times New Roman"/>
                <a:sym typeface="Times New Roman"/>
              </a:rPr>
              <a:t> The wind speed at the hub height of the turbine (the wind speed that turbine use for electricity generation)</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u="sng">
                <a:solidFill>
                  <a:srgbClr val="000000"/>
                </a:solidFill>
                <a:latin typeface="Times New Roman"/>
                <a:ea typeface="Times New Roman"/>
                <a:cs typeface="Times New Roman"/>
                <a:sym typeface="Times New Roman"/>
              </a:rPr>
              <a:t>Theoretical Power Curve (KWh):</a:t>
            </a:r>
            <a:r>
              <a:rPr lang="en" sz="1200">
                <a:solidFill>
                  <a:srgbClr val="000000"/>
                </a:solidFill>
                <a:latin typeface="Times New Roman"/>
                <a:ea typeface="Times New Roman"/>
                <a:cs typeface="Times New Roman"/>
                <a:sym typeface="Times New Roman"/>
              </a:rPr>
              <a:t> The theoretical power values that the turbine generates with that wind speed which is given by the turbine manufacturer</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u="sng">
                <a:solidFill>
                  <a:srgbClr val="000000"/>
                </a:solidFill>
                <a:latin typeface="Times New Roman"/>
                <a:ea typeface="Times New Roman"/>
                <a:cs typeface="Times New Roman"/>
                <a:sym typeface="Times New Roman"/>
              </a:rPr>
              <a:t>Wind Direction (°):</a:t>
            </a:r>
            <a:r>
              <a:rPr lang="en" sz="1200">
                <a:solidFill>
                  <a:srgbClr val="000000"/>
                </a:solidFill>
                <a:latin typeface="Times New Roman"/>
                <a:ea typeface="Times New Roman"/>
                <a:cs typeface="Times New Roman"/>
                <a:sym typeface="Times New Roman"/>
              </a:rPr>
              <a:t> The wind direction at the hub height of the turbine (wind turbines turn to this direction automatically)</a:t>
            </a:r>
            <a:endParaRPr sz="1200">
              <a:solidFill>
                <a:srgbClr val="000000"/>
              </a:solidFill>
              <a:latin typeface="Times New Roman"/>
              <a:ea typeface="Times New Roman"/>
              <a:cs typeface="Times New Roman"/>
              <a:sym typeface="Times New Roman"/>
            </a:endParaRPr>
          </a:p>
          <a:p>
            <a:pPr indent="0" lvl="0" marL="0" rtl="0" algn="l">
              <a:spcBef>
                <a:spcPts val="300"/>
              </a:spcBef>
              <a:spcAft>
                <a:spcPts val="1600"/>
              </a:spcAft>
              <a:buNone/>
            </a:pPr>
            <a:r>
              <a:t/>
            </a:r>
            <a:endParaRPr/>
          </a:p>
        </p:txBody>
      </p:sp>
      <p:sp>
        <p:nvSpPr>
          <p:cNvPr id="123" name="Google Shape;123;p20"/>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ctr">
              <a:spcBef>
                <a:spcPts val="300"/>
              </a:spcBef>
              <a:spcAft>
                <a:spcPts val="300"/>
              </a:spcAft>
              <a:buNone/>
            </a:pPr>
            <a:r>
              <a:rPr i="1" lang="en" sz="1200">
                <a:solidFill>
                  <a:srgbClr val="000000"/>
                </a:solidFill>
                <a:latin typeface="Times New Roman"/>
                <a:ea typeface="Times New Roman"/>
                <a:cs typeface="Times New Roman"/>
                <a:sym typeface="Times New Roman"/>
              </a:rPr>
              <a:t>The following figure shows a snippet of our dataset</a:t>
            </a:r>
            <a:endParaRPr/>
          </a:p>
        </p:txBody>
      </p:sp>
      <p:pic>
        <p:nvPicPr>
          <p:cNvPr id="124" name="Google Shape;124;p20"/>
          <p:cNvPicPr preferRelativeResize="0"/>
          <p:nvPr/>
        </p:nvPicPr>
        <p:blipFill rotWithShape="1">
          <a:blip r:embed="rId3">
            <a:alphaModFix/>
          </a:blip>
          <a:srcRect b="9292" l="7655" r="53814" t="67360"/>
          <a:stretch/>
        </p:blipFill>
        <p:spPr>
          <a:xfrm>
            <a:off x="4654150" y="2203450"/>
            <a:ext cx="4356400" cy="1547650"/>
          </a:xfrm>
          <a:prstGeom prst="rect">
            <a:avLst/>
          </a:prstGeom>
          <a:noFill/>
          <a:ln>
            <a:noFill/>
          </a:ln>
        </p:spPr>
      </p:pic>
      <p:cxnSp>
        <p:nvCxnSpPr>
          <p:cNvPr id="125" name="Google Shape;125;p20"/>
          <p:cNvCxnSpPr/>
          <p:nvPr/>
        </p:nvCxnSpPr>
        <p:spPr>
          <a:xfrm>
            <a:off x="4572000" y="1505700"/>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31" name="Google Shape;131;p21"/>
          <p:cNvSpPr txBox="1"/>
          <p:nvPr>
            <p:ph idx="1" type="body"/>
          </p:nvPr>
        </p:nvSpPr>
        <p:spPr>
          <a:xfrm>
            <a:off x="82525" y="1361525"/>
            <a:ext cx="5013600" cy="35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Times New Roman"/>
                <a:ea typeface="Times New Roman"/>
                <a:cs typeface="Times New Roman"/>
                <a:sym typeface="Times New Roman"/>
              </a:rPr>
              <a:t>We used </a:t>
            </a:r>
            <a:r>
              <a:rPr b="1" lang="en" sz="1400">
                <a:latin typeface="Times New Roman"/>
                <a:ea typeface="Times New Roman"/>
                <a:cs typeface="Times New Roman"/>
                <a:sym typeface="Times New Roman"/>
              </a:rPr>
              <a:t>Agile Methodology</a:t>
            </a:r>
            <a:r>
              <a:rPr lang="en" sz="1400">
                <a:latin typeface="Times New Roman"/>
                <a:ea typeface="Times New Roman"/>
                <a:cs typeface="Times New Roman"/>
                <a:sym typeface="Times New Roman"/>
              </a:rPr>
              <a:t> for our project.</a:t>
            </a:r>
            <a:endParaRPr sz="1400">
              <a:latin typeface="Times New Roman"/>
              <a:ea typeface="Times New Roman"/>
              <a:cs typeface="Times New Roman"/>
              <a:sym typeface="Times New Roman"/>
            </a:endParaRPr>
          </a:p>
          <a:p>
            <a:pPr indent="0" lvl="0" marL="0" rtl="0" algn="l">
              <a:spcBef>
                <a:spcPts val="1600"/>
              </a:spcBef>
              <a:spcAft>
                <a:spcPts val="0"/>
              </a:spcAft>
              <a:buNone/>
            </a:pPr>
            <a:r>
              <a:rPr lang="en" sz="1400">
                <a:latin typeface="Times New Roman"/>
                <a:ea typeface="Times New Roman"/>
                <a:cs typeface="Times New Roman"/>
                <a:sym typeface="Times New Roman"/>
              </a:rPr>
              <a:t>Feature selection has been done from our datasets based on our background research. A good approach employs iterations among three stages: </a:t>
            </a:r>
            <a:r>
              <a:rPr b="1" lang="en" sz="1400">
                <a:latin typeface="Times New Roman"/>
                <a:ea typeface="Times New Roman"/>
                <a:cs typeface="Times New Roman"/>
                <a:sym typeface="Times New Roman"/>
              </a:rPr>
              <a:t>Data Collection/Reduction, Model Development, and Analysis and Variable Selection.</a:t>
            </a:r>
            <a:endParaRPr sz="1400">
              <a:latin typeface="Times New Roman"/>
              <a:ea typeface="Times New Roman"/>
              <a:cs typeface="Times New Roman"/>
              <a:sym typeface="Times New Roman"/>
            </a:endParaRPr>
          </a:p>
          <a:p>
            <a:pPr indent="-317500" lvl="0" marL="457200" rtl="0" algn="l">
              <a:spcBef>
                <a:spcPts val="1600"/>
              </a:spcBef>
              <a:spcAft>
                <a:spcPts val="0"/>
              </a:spcAft>
              <a:buSzPts val="1400"/>
              <a:buFont typeface="Times New Roman"/>
              <a:buChar char="●"/>
            </a:pPr>
            <a:r>
              <a:rPr lang="en" sz="1400" u="sng">
                <a:latin typeface="Times New Roman"/>
                <a:ea typeface="Times New Roman"/>
                <a:cs typeface="Times New Roman"/>
                <a:sym typeface="Times New Roman"/>
              </a:rPr>
              <a:t>The output data</a:t>
            </a:r>
            <a:r>
              <a:rPr lang="en" sz="1400">
                <a:latin typeface="Times New Roman"/>
                <a:ea typeface="Times New Roman"/>
                <a:cs typeface="Times New Roman"/>
                <a:sym typeface="Times New Roman"/>
              </a:rPr>
              <a:t>: A singular value as instantaneous </a:t>
            </a:r>
            <a:r>
              <a:rPr b="1" lang="en" sz="1400">
                <a:latin typeface="Times New Roman"/>
                <a:ea typeface="Times New Roman"/>
                <a:cs typeface="Times New Roman"/>
                <a:sym typeface="Times New Roman"/>
              </a:rPr>
              <a:t>energy </a:t>
            </a:r>
            <a:r>
              <a:rPr lang="en" sz="1400">
                <a:latin typeface="Times New Roman"/>
                <a:ea typeface="Times New Roman"/>
                <a:cs typeface="Times New Roman"/>
                <a:sym typeface="Times New Roman"/>
              </a:rPr>
              <a:t>output for each corresponding row in the dataset.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u="sng">
                <a:latin typeface="Times New Roman"/>
                <a:ea typeface="Times New Roman"/>
                <a:cs typeface="Times New Roman"/>
                <a:sym typeface="Times New Roman"/>
              </a:rPr>
              <a:t>Model Training</a:t>
            </a:r>
            <a:r>
              <a:rPr lang="en" sz="1400">
                <a:latin typeface="Times New Roman"/>
                <a:ea typeface="Times New Roman"/>
                <a:cs typeface="Times New Roman"/>
                <a:sym typeface="Times New Roman"/>
              </a:rPr>
              <a:t>: Different </a:t>
            </a:r>
            <a:r>
              <a:rPr b="1" lang="en" sz="1400">
                <a:latin typeface="Times New Roman"/>
                <a:ea typeface="Times New Roman"/>
                <a:cs typeface="Times New Roman"/>
                <a:sym typeface="Times New Roman"/>
              </a:rPr>
              <a:t>supervised learning models</a:t>
            </a:r>
            <a:r>
              <a:rPr lang="en" sz="1400">
                <a:latin typeface="Times New Roman"/>
                <a:ea typeface="Times New Roman"/>
                <a:cs typeface="Times New Roman"/>
                <a:sym typeface="Times New Roman"/>
              </a:rPr>
              <a:t> have been trained on the same dataset and the final model has been selected on the basis of their efficiency, hence enabling utilization of </a:t>
            </a:r>
            <a:r>
              <a:rPr b="1" lang="en" sz="1400">
                <a:latin typeface="Times New Roman"/>
                <a:ea typeface="Times New Roman"/>
                <a:cs typeface="Times New Roman"/>
                <a:sym typeface="Times New Roman"/>
              </a:rPr>
              <a:t>resources </a:t>
            </a:r>
            <a:r>
              <a:rPr lang="en" sz="1400">
                <a:latin typeface="Times New Roman"/>
                <a:ea typeface="Times New Roman"/>
                <a:cs typeface="Times New Roman"/>
                <a:sym typeface="Times New Roman"/>
              </a:rPr>
              <a:t>efficiently to reduce </a:t>
            </a:r>
            <a:r>
              <a:rPr b="1" lang="en" sz="1400">
                <a:latin typeface="Times New Roman"/>
                <a:ea typeface="Times New Roman"/>
                <a:cs typeface="Times New Roman"/>
                <a:sym typeface="Times New Roman"/>
              </a:rPr>
              <a:t>cost </a:t>
            </a:r>
            <a:r>
              <a:rPr lang="en" sz="1400">
                <a:latin typeface="Times New Roman"/>
                <a:ea typeface="Times New Roman"/>
                <a:cs typeface="Times New Roman"/>
                <a:sym typeface="Times New Roman"/>
              </a:rPr>
              <a:t>of production</a:t>
            </a:r>
            <a:endParaRPr sz="1400">
              <a:latin typeface="Times New Roman"/>
              <a:ea typeface="Times New Roman"/>
              <a:cs typeface="Times New Roman"/>
              <a:sym typeface="Times New Roman"/>
            </a:endParaRPr>
          </a:p>
        </p:txBody>
      </p:sp>
      <p:pic>
        <p:nvPicPr>
          <p:cNvPr id="132" name="Google Shape;132;p21"/>
          <p:cNvPicPr preferRelativeResize="0"/>
          <p:nvPr/>
        </p:nvPicPr>
        <p:blipFill>
          <a:blip r:embed="rId3">
            <a:alphaModFix/>
          </a:blip>
          <a:stretch>
            <a:fillRect/>
          </a:stretch>
        </p:blipFill>
        <p:spPr>
          <a:xfrm>
            <a:off x="5256625" y="1430724"/>
            <a:ext cx="3575700" cy="3575700"/>
          </a:xfrm>
          <a:prstGeom prst="rect">
            <a:avLst/>
          </a:prstGeom>
          <a:noFill/>
          <a:ln>
            <a:noFill/>
          </a:ln>
        </p:spPr>
      </p:pic>
      <p:cxnSp>
        <p:nvCxnSpPr>
          <p:cNvPr id="133" name="Google Shape;133;p21"/>
          <p:cNvCxnSpPr/>
          <p:nvPr/>
        </p:nvCxnSpPr>
        <p:spPr>
          <a:xfrm>
            <a:off x="5096125" y="1435025"/>
            <a:ext cx="0" cy="3428700"/>
          </a:xfrm>
          <a:prstGeom prst="straightConnector1">
            <a:avLst/>
          </a:prstGeom>
          <a:noFill/>
          <a:ln cap="flat" cmpd="sng" w="38100">
            <a:solidFill>
              <a:srgbClr val="002F4A"/>
            </a:solidFill>
            <a:prstDash val="solid"/>
            <a:round/>
            <a:headEnd len="med" w="med" type="diamond"/>
            <a:tailEnd len="med" w="med" type="diamond"/>
          </a:ln>
        </p:spPr>
      </p:cxn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